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6" r:id="rId3"/>
    <p:sldId id="309" r:id="rId4"/>
    <p:sldId id="313" r:id="rId5"/>
    <p:sldId id="319" r:id="rId6"/>
    <p:sldId id="320" r:id="rId7"/>
    <p:sldId id="314" r:id="rId8"/>
    <p:sldId id="310" r:id="rId9"/>
    <p:sldId id="315" r:id="rId10"/>
    <p:sldId id="323" r:id="rId11"/>
    <p:sldId id="316" r:id="rId12"/>
    <p:sldId id="327" r:id="rId13"/>
    <p:sldId id="311" r:id="rId14"/>
    <p:sldId id="317" r:id="rId15"/>
    <p:sldId id="318" r:id="rId16"/>
    <p:sldId id="312" r:id="rId17"/>
    <p:sldId id="325" r:id="rId18"/>
    <p:sldId id="322" r:id="rId19"/>
    <p:sldId id="321" r:id="rId20"/>
    <p:sldId id="326" r:id="rId21"/>
    <p:sldId id="328" r:id="rId22"/>
    <p:sldId id="308" r:id="rId23"/>
    <p:sldId id="32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9BF"/>
    <a:srgbClr val="CCDAEC"/>
    <a:srgbClr val="CAD5E4"/>
    <a:srgbClr val="A6B8D2"/>
    <a:srgbClr val="83AEE1"/>
    <a:srgbClr val="7793BB"/>
    <a:srgbClr val="DED9FF"/>
    <a:srgbClr val="9393FF"/>
    <a:srgbClr val="7979FF"/>
    <a:srgbClr val="717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73" autoAdjust="0"/>
  </p:normalViewPr>
  <p:slideViewPr>
    <p:cSldViewPr>
      <p:cViewPr>
        <p:scale>
          <a:sx n="110" d="100"/>
          <a:sy n="110" d="100"/>
        </p:scale>
        <p:origin x="-100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Pedagogical</a:t>
            </a:r>
            <a:r>
              <a:rPr lang="en-US" sz="1600" baseline="0" dirty="0" smtClean="0"/>
              <a:t> Methods and Understanding of Mathematical Concepts</a:t>
            </a:r>
            <a:endParaRPr lang="en-US" sz="1600" dirty="0"/>
          </a:p>
        </c:rich>
      </c:tx>
      <c:overlay val="0"/>
    </c:title>
    <c:autoTitleDeleted val="0"/>
    <c:plotArea>
      <c:layout>
        <c:manualLayout>
          <c:layoutTarget val="inner"/>
          <c:xMode val="edge"/>
          <c:yMode val="edge"/>
          <c:x val="5.4854136388363388E-2"/>
          <c:y val="0.20121234332862514"/>
          <c:w val="0.55077727741433569"/>
          <c:h val="0.60965918304444"/>
        </c:manualLayout>
      </c:layout>
      <c:lineChart>
        <c:grouping val="standard"/>
        <c:varyColors val="0"/>
        <c:ser>
          <c:idx val="0"/>
          <c:order val="0"/>
          <c:tx>
            <c:strRef>
              <c:f>Sheet1!$B$1</c:f>
              <c:strCache>
                <c:ptCount val="1"/>
                <c:pt idx="0">
                  <c:v>Investigative Culture</c:v>
                </c:pt>
              </c:strCache>
            </c:strRef>
          </c:tx>
          <c:marker>
            <c:symbol val="none"/>
          </c:marker>
          <c:cat>
            <c:strRef>
              <c:f>Sheet1!$A$2:$A$3</c:f>
              <c:strCache>
                <c:ptCount val="2"/>
                <c:pt idx="0">
                  <c:v>Pre</c:v>
                </c:pt>
                <c:pt idx="1">
                  <c:v>Post</c:v>
                </c:pt>
              </c:strCache>
            </c:strRef>
          </c:cat>
          <c:val>
            <c:numRef>
              <c:f>Sheet1!$B$2:$B$3</c:f>
              <c:numCache>
                <c:formatCode>General</c:formatCode>
                <c:ptCount val="2"/>
                <c:pt idx="0">
                  <c:v>3.99</c:v>
                </c:pt>
                <c:pt idx="1">
                  <c:v>4.16</c:v>
                </c:pt>
              </c:numCache>
            </c:numRef>
          </c:val>
          <c:smooth val="0"/>
        </c:ser>
        <c:ser>
          <c:idx val="1"/>
          <c:order val="1"/>
          <c:tx>
            <c:strRef>
              <c:f>Sheet1!$C$1</c:f>
              <c:strCache>
                <c:ptCount val="1"/>
                <c:pt idx="0">
                  <c:v>Investigative Practices</c:v>
                </c:pt>
              </c:strCache>
            </c:strRef>
          </c:tx>
          <c:marker>
            <c:symbol val="none"/>
          </c:marker>
          <c:cat>
            <c:strRef>
              <c:f>Sheet1!$A$2:$A$3</c:f>
              <c:strCache>
                <c:ptCount val="2"/>
                <c:pt idx="0">
                  <c:v>Pre</c:v>
                </c:pt>
                <c:pt idx="1">
                  <c:v>Post</c:v>
                </c:pt>
              </c:strCache>
            </c:strRef>
          </c:cat>
          <c:val>
            <c:numRef>
              <c:f>Sheet1!$C$2:$C$3</c:f>
              <c:numCache>
                <c:formatCode>General</c:formatCode>
                <c:ptCount val="2"/>
                <c:pt idx="0">
                  <c:v>2.12</c:v>
                </c:pt>
                <c:pt idx="1">
                  <c:v>2.31</c:v>
                </c:pt>
              </c:numCache>
            </c:numRef>
          </c:val>
          <c:smooth val="0"/>
        </c:ser>
        <c:ser>
          <c:idx val="2"/>
          <c:order val="2"/>
          <c:tx>
            <c:strRef>
              <c:f>Sheet1!$D$1</c:f>
              <c:strCache>
                <c:ptCount val="1"/>
                <c:pt idx="0">
                  <c:v>Freedom from Standards-Based Teaching (n.s.)</c:v>
                </c:pt>
              </c:strCache>
            </c:strRef>
          </c:tx>
          <c:marker>
            <c:symbol val="none"/>
          </c:marker>
          <c:cat>
            <c:strRef>
              <c:f>Sheet1!$A$2:$A$3</c:f>
              <c:strCache>
                <c:ptCount val="2"/>
                <c:pt idx="0">
                  <c:v>Pre</c:v>
                </c:pt>
                <c:pt idx="1">
                  <c:v>Post</c:v>
                </c:pt>
              </c:strCache>
            </c:strRef>
          </c:cat>
          <c:val>
            <c:numRef>
              <c:f>Sheet1!$D$2:$D$3</c:f>
              <c:numCache>
                <c:formatCode>General</c:formatCode>
                <c:ptCount val="2"/>
                <c:pt idx="0">
                  <c:v>3.81</c:v>
                </c:pt>
                <c:pt idx="1">
                  <c:v>3.83</c:v>
                </c:pt>
              </c:numCache>
            </c:numRef>
          </c:val>
          <c:smooth val="0"/>
        </c:ser>
        <c:ser>
          <c:idx val="3"/>
          <c:order val="3"/>
          <c:tx>
            <c:strRef>
              <c:f>Sheet1!$E$1</c:f>
              <c:strCache>
                <c:ptCount val="1"/>
                <c:pt idx="0">
                  <c:v>Personal Math Teaching Efficacy</c:v>
                </c:pt>
              </c:strCache>
            </c:strRef>
          </c:tx>
          <c:marker>
            <c:symbol val="none"/>
          </c:marker>
          <c:cat>
            <c:strRef>
              <c:f>Sheet1!$A$2:$A$3</c:f>
              <c:strCache>
                <c:ptCount val="2"/>
                <c:pt idx="0">
                  <c:v>Pre</c:v>
                </c:pt>
                <c:pt idx="1">
                  <c:v>Post</c:v>
                </c:pt>
              </c:strCache>
            </c:strRef>
          </c:cat>
          <c:val>
            <c:numRef>
              <c:f>Sheet1!$E$2:$E$3</c:f>
              <c:numCache>
                <c:formatCode>General</c:formatCode>
                <c:ptCount val="2"/>
                <c:pt idx="0">
                  <c:v>4.2300000000000004</c:v>
                </c:pt>
                <c:pt idx="1">
                  <c:v>4.41</c:v>
                </c:pt>
              </c:numCache>
            </c:numRef>
          </c:val>
          <c:smooth val="0"/>
        </c:ser>
        <c:ser>
          <c:idx val="4"/>
          <c:order val="4"/>
          <c:tx>
            <c:strRef>
              <c:f>Sheet1!$F$1</c:f>
              <c:strCache>
                <c:ptCount val="1"/>
                <c:pt idx="0">
                  <c:v>Math Teaching Outcome Expectancy (n.s.)</c:v>
                </c:pt>
              </c:strCache>
            </c:strRef>
          </c:tx>
          <c:marker>
            <c:symbol val="none"/>
          </c:marker>
          <c:cat>
            <c:strRef>
              <c:f>Sheet1!$A$2:$A$3</c:f>
              <c:strCache>
                <c:ptCount val="2"/>
                <c:pt idx="0">
                  <c:v>Pre</c:v>
                </c:pt>
                <c:pt idx="1">
                  <c:v>Post</c:v>
                </c:pt>
              </c:strCache>
            </c:strRef>
          </c:cat>
          <c:val>
            <c:numRef>
              <c:f>Sheet1!$F$2:$F$3</c:f>
              <c:numCache>
                <c:formatCode>General</c:formatCode>
                <c:ptCount val="2"/>
                <c:pt idx="0">
                  <c:v>3.6</c:v>
                </c:pt>
                <c:pt idx="1">
                  <c:v>3.65</c:v>
                </c:pt>
              </c:numCache>
            </c:numRef>
          </c:val>
          <c:smooth val="0"/>
        </c:ser>
        <c:ser>
          <c:idx val="5"/>
          <c:order val="5"/>
          <c:tx>
            <c:strRef>
              <c:f>Sheet1!$G$1</c:f>
              <c:strCache>
                <c:ptCount val="1"/>
                <c:pt idx="0">
                  <c:v>Traditional Practices * (n.s.)</c:v>
                </c:pt>
              </c:strCache>
            </c:strRef>
          </c:tx>
          <c:marker>
            <c:symbol val="none"/>
          </c:marker>
          <c:cat>
            <c:strRef>
              <c:f>Sheet1!$A$2:$A$3</c:f>
              <c:strCache>
                <c:ptCount val="2"/>
                <c:pt idx="0">
                  <c:v>Pre</c:v>
                </c:pt>
                <c:pt idx="1">
                  <c:v>Post</c:v>
                </c:pt>
              </c:strCache>
            </c:strRef>
          </c:cat>
          <c:val>
            <c:numRef>
              <c:f>Sheet1!$G$2:$G$3</c:f>
              <c:numCache>
                <c:formatCode>General</c:formatCode>
                <c:ptCount val="2"/>
                <c:pt idx="0">
                  <c:v>3.8</c:v>
                </c:pt>
                <c:pt idx="1">
                  <c:v>3.84</c:v>
                </c:pt>
              </c:numCache>
            </c:numRef>
          </c:val>
          <c:smooth val="0"/>
        </c:ser>
        <c:dLbls>
          <c:showLegendKey val="0"/>
          <c:showVal val="0"/>
          <c:showCatName val="0"/>
          <c:showSerName val="0"/>
          <c:showPercent val="0"/>
          <c:showBubbleSize val="0"/>
        </c:dLbls>
        <c:marker val="1"/>
        <c:smooth val="0"/>
        <c:axId val="41824256"/>
        <c:axId val="41825792"/>
      </c:lineChart>
      <c:catAx>
        <c:axId val="41824256"/>
        <c:scaling>
          <c:orientation val="minMax"/>
        </c:scaling>
        <c:delete val="0"/>
        <c:axPos val="b"/>
        <c:majorTickMark val="out"/>
        <c:minorTickMark val="none"/>
        <c:tickLblPos val="nextTo"/>
        <c:txPr>
          <a:bodyPr/>
          <a:lstStyle/>
          <a:p>
            <a:pPr>
              <a:defRPr sz="1600" b="1"/>
            </a:pPr>
            <a:endParaRPr lang="en-US"/>
          </a:p>
        </c:txPr>
        <c:crossAx val="41825792"/>
        <c:crosses val="autoZero"/>
        <c:auto val="1"/>
        <c:lblAlgn val="ctr"/>
        <c:lblOffset val="100"/>
        <c:noMultiLvlLbl val="0"/>
      </c:catAx>
      <c:valAx>
        <c:axId val="41825792"/>
        <c:scaling>
          <c:orientation val="minMax"/>
          <c:max val="5"/>
          <c:min val="1"/>
        </c:scaling>
        <c:delete val="0"/>
        <c:axPos val="l"/>
        <c:numFmt formatCode="General" sourceLinked="1"/>
        <c:majorTickMark val="out"/>
        <c:minorTickMark val="none"/>
        <c:tickLblPos val="nextTo"/>
        <c:txPr>
          <a:bodyPr/>
          <a:lstStyle/>
          <a:p>
            <a:pPr>
              <a:defRPr sz="1400"/>
            </a:pPr>
            <a:endParaRPr lang="en-US"/>
          </a:p>
        </c:txPr>
        <c:crossAx val="41824256"/>
        <c:crosses val="autoZero"/>
        <c:crossBetween val="between"/>
        <c:majorUnit val="1"/>
      </c:valAx>
    </c:plotArea>
    <c:legend>
      <c:legendPos val="r"/>
      <c:layout>
        <c:manualLayout>
          <c:xMode val="edge"/>
          <c:yMode val="edge"/>
          <c:x val="0.59500971735165442"/>
          <c:y val="0.15612348622667971"/>
          <c:w val="0.40499028264834552"/>
          <c:h val="0.8438765137733202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Pedagogical</a:t>
            </a:r>
            <a:r>
              <a:rPr lang="en-US" sz="1600" baseline="0" dirty="0" smtClean="0"/>
              <a:t> Methods and Understanding of Mathematical Concepts</a:t>
            </a:r>
            <a:endParaRPr lang="en-US" sz="1600" dirty="0"/>
          </a:p>
        </c:rich>
      </c:tx>
      <c:overlay val="0"/>
    </c:title>
    <c:autoTitleDeleted val="0"/>
    <c:plotArea>
      <c:layout>
        <c:manualLayout>
          <c:layoutTarget val="inner"/>
          <c:xMode val="edge"/>
          <c:yMode val="edge"/>
          <c:x val="5.4854166666666669E-2"/>
          <c:y val="0.20121234332862514"/>
          <c:w val="0.62014583333333329"/>
          <c:h val="0.68197420391995334"/>
        </c:manualLayout>
      </c:layout>
      <c:lineChart>
        <c:grouping val="standard"/>
        <c:varyColors val="0"/>
        <c:ser>
          <c:idx val="0"/>
          <c:order val="0"/>
          <c:tx>
            <c:strRef>
              <c:f>Sheet1!$B$1</c:f>
              <c:strCache>
                <c:ptCount val="1"/>
                <c:pt idx="0">
                  <c:v>Prepared to Provide Guidance (n.s.)</c:v>
                </c:pt>
              </c:strCache>
            </c:strRef>
          </c:tx>
          <c:marker>
            <c:symbol val="none"/>
          </c:marker>
          <c:cat>
            <c:strRef>
              <c:f>Sheet1!$A$2:$A$3</c:f>
              <c:strCache>
                <c:ptCount val="2"/>
                <c:pt idx="0">
                  <c:v>Pre</c:v>
                </c:pt>
                <c:pt idx="1">
                  <c:v>Post</c:v>
                </c:pt>
              </c:strCache>
            </c:strRef>
          </c:cat>
          <c:val>
            <c:numRef>
              <c:f>Sheet1!$B$2:$B$3</c:f>
              <c:numCache>
                <c:formatCode>General</c:formatCode>
                <c:ptCount val="2"/>
                <c:pt idx="0">
                  <c:v>2.78</c:v>
                </c:pt>
                <c:pt idx="1">
                  <c:v>2.84</c:v>
                </c:pt>
              </c:numCache>
            </c:numRef>
          </c:val>
          <c:smooth val="0"/>
        </c:ser>
        <c:ser>
          <c:idx val="1"/>
          <c:order val="1"/>
          <c:tx>
            <c:strRef>
              <c:f>Sheet1!$C$1</c:f>
              <c:strCache>
                <c:ptCount val="1"/>
                <c:pt idx="0">
                  <c:v>Pedagogical Preparedness</c:v>
                </c:pt>
              </c:strCache>
            </c:strRef>
          </c:tx>
          <c:marker>
            <c:symbol val="none"/>
          </c:marker>
          <c:cat>
            <c:strRef>
              <c:f>Sheet1!$A$2:$A$3</c:f>
              <c:strCache>
                <c:ptCount val="2"/>
                <c:pt idx="0">
                  <c:v>Pre</c:v>
                </c:pt>
                <c:pt idx="1">
                  <c:v>Post</c:v>
                </c:pt>
              </c:strCache>
            </c:strRef>
          </c:cat>
          <c:val>
            <c:numRef>
              <c:f>Sheet1!$C$2:$C$3</c:f>
              <c:numCache>
                <c:formatCode>General</c:formatCode>
                <c:ptCount val="2"/>
                <c:pt idx="0">
                  <c:v>2.7</c:v>
                </c:pt>
                <c:pt idx="1">
                  <c:v>3.2</c:v>
                </c:pt>
              </c:numCache>
            </c:numRef>
          </c:val>
          <c:smooth val="0"/>
        </c:ser>
        <c:dLbls>
          <c:showLegendKey val="0"/>
          <c:showVal val="0"/>
          <c:showCatName val="0"/>
          <c:showSerName val="0"/>
          <c:showPercent val="0"/>
          <c:showBubbleSize val="0"/>
        </c:dLbls>
        <c:marker val="1"/>
        <c:smooth val="0"/>
        <c:axId val="41949440"/>
        <c:axId val="41955328"/>
      </c:lineChart>
      <c:catAx>
        <c:axId val="41949440"/>
        <c:scaling>
          <c:orientation val="minMax"/>
        </c:scaling>
        <c:delete val="0"/>
        <c:axPos val="b"/>
        <c:majorTickMark val="out"/>
        <c:minorTickMark val="none"/>
        <c:tickLblPos val="nextTo"/>
        <c:txPr>
          <a:bodyPr/>
          <a:lstStyle/>
          <a:p>
            <a:pPr>
              <a:defRPr sz="1600" b="1"/>
            </a:pPr>
            <a:endParaRPr lang="en-US"/>
          </a:p>
        </c:txPr>
        <c:crossAx val="41955328"/>
        <c:crosses val="autoZero"/>
        <c:auto val="1"/>
        <c:lblAlgn val="ctr"/>
        <c:lblOffset val="100"/>
        <c:noMultiLvlLbl val="0"/>
      </c:catAx>
      <c:valAx>
        <c:axId val="41955328"/>
        <c:scaling>
          <c:orientation val="minMax"/>
          <c:max val="4"/>
          <c:min val="1"/>
        </c:scaling>
        <c:delete val="0"/>
        <c:axPos val="l"/>
        <c:numFmt formatCode="General" sourceLinked="1"/>
        <c:majorTickMark val="out"/>
        <c:minorTickMark val="none"/>
        <c:tickLblPos val="nextTo"/>
        <c:txPr>
          <a:bodyPr/>
          <a:lstStyle/>
          <a:p>
            <a:pPr>
              <a:defRPr sz="1400"/>
            </a:pPr>
            <a:endParaRPr lang="en-US"/>
          </a:p>
        </c:txPr>
        <c:crossAx val="41949440"/>
        <c:crosses val="autoZero"/>
        <c:crossBetween val="between"/>
        <c:majorUnit val="1"/>
      </c:valAx>
    </c:plotArea>
    <c:legend>
      <c:legendPos val="r"/>
      <c:layout>
        <c:manualLayout>
          <c:xMode val="edge"/>
          <c:yMode val="edge"/>
          <c:x val="0.72499999999999998"/>
          <c:y val="0.18701602321115587"/>
          <c:w val="0.27500000000000002"/>
          <c:h val="0.494052749432761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Reform-Based Practices</a:t>
            </a:r>
          </a:p>
        </c:rich>
      </c:tx>
      <c:overlay val="0"/>
    </c:title>
    <c:autoTitleDeleted val="0"/>
    <c:plotArea>
      <c:layout/>
      <c:lineChart>
        <c:grouping val="standard"/>
        <c:varyColors val="0"/>
        <c:ser>
          <c:idx val="0"/>
          <c:order val="0"/>
          <c:tx>
            <c:strRef>
              <c:f>Sheet1!$B$1</c:f>
              <c:strCache>
                <c:ptCount val="1"/>
                <c:pt idx="0">
                  <c:v>Reform-Based Practices</c:v>
                </c:pt>
              </c:strCache>
            </c:strRef>
          </c:tx>
          <c:marker>
            <c:symbol val="none"/>
          </c:marker>
          <c:cat>
            <c:strRef>
              <c:f>Sheet1!$A$2:$A$3</c:f>
              <c:strCache>
                <c:ptCount val="2"/>
                <c:pt idx="0">
                  <c:v>Pre</c:v>
                </c:pt>
                <c:pt idx="1">
                  <c:v>Post</c:v>
                </c:pt>
              </c:strCache>
            </c:strRef>
          </c:cat>
          <c:val>
            <c:numRef>
              <c:f>Sheet1!$B$2:$B$3</c:f>
              <c:numCache>
                <c:formatCode>General</c:formatCode>
                <c:ptCount val="2"/>
                <c:pt idx="0">
                  <c:v>2.36</c:v>
                </c:pt>
                <c:pt idx="1">
                  <c:v>2.96</c:v>
                </c:pt>
              </c:numCache>
            </c:numRef>
          </c:val>
          <c:smooth val="0"/>
        </c:ser>
        <c:dLbls>
          <c:showLegendKey val="0"/>
          <c:showVal val="0"/>
          <c:showCatName val="0"/>
          <c:showSerName val="0"/>
          <c:showPercent val="0"/>
          <c:showBubbleSize val="0"/>
        </c:dLbls>
        <c:marker val="1"/>
        <c:smooth val="0"/>
        <c:axId val="42049536"/>
        <c:axId val="42051072"/>
      </c:lineChart>
      <c:catAx>
        <c:axId val="42049536"/>
        <c:scaling>
          <c:orientation val="minMax"/>
        </c:scaling>
        <c:delete val="0"/>
        <c:axPos val="b"/>
        <c:majorTickMark val="out"/>
        <c:minorTickMark val="none"/>
        <c:tickLblPos val="nextTo"/>
        <c:txPr>
          <a:bodyPr/>
          <a:lstStyle/>
          <a:p>
            <a:pPr>
              <a:defRPr sz="1600" b="1"/>
            </a:pPr>
            <a:endParaRPr lang="en-US"/>
          </a:p>
        </c:txPr>
        <c:crossAx val="42051072"/>
        <c:crosses val="autoZero"/>
        <c:auto val="1"/>
        <c:lblAlgn val="ctr"/>
        <c:lblOffset val="100"/>
        <c:noMultiLvlLbl val="0"/>
      </c:catAx>
      <c:valAx>
        <c:axId val="42051072"/>
        <c:scaling>
          <c:orientation val="minMax"/>
          <c:max val="5"/>
          <c:min val="1"/>
        </c:scaling>
        <c:delete val="0"/>
        <c:axPos val="l"/>
        <c:numFmt formatCode="General" sourceLinked="1"/>
        <c:majorTickMark val="out"/>
        <c:minorTickMark val="none"/>
        <c:tickLblPos val="nextTo"/>
        <c:txPr>
          <a:bodyPr/>
          <a:lstStyle/>
          <a:p>
            <a:pPr>
              <a:defRPr sz="1400"/>
            </a:pPr>
            <a:endParaRPr lang="en-US"/>
          </a:p>
        </c:txPr>
        <c:crossAx val="42049536"/>
        <c:crosses val="autoZero"/>
        <c:crossBetween val="between"/>
        <c:majorUnit val="1"/>
      </c:valAx>
    </c:plotArea>
    <c:legend>
      <c:legendPos val="r"/>
      <c:layout>
        <c:manualLayout>
          <c:xMode val="edge"/>
          <c:yMode val="edge"/>
          <c:x val="0.7099058398950131"/>
          <c:y val="0.48358028315038454"/>
          <c:w val="0.27759416010498694"/>
          <c:h val="0.1268895566471041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Pedagogical</a:t>
            </a:r>
            <a:r>
              <a:rPr lang="en-US" sz="1600" baseline="0" dirty="0" smtClean="0"/>
              <a:t> Methods and Understanding of Mathematical Concepts</a:t>
            </a:r>
            <a:endParaRPr lang="en-US" sz="1600" dirty="0"/>
          </a:p>
        </c:rich>
      </c:tx>
      <c:overlay val="0"/>
    </c:title>
    <c:autoTitleDeleted val="0"/>
    <c:plotArea>
      <c:layout>
        <c:manualLayout>
          <c:layoutTarget val="inner"/>
          <c:xMode val="edge"/>
          <c:yMode val="edge"/>
          <c:x val="5.4854166666666669E-2"/>
          <c:y val="0.20121234332862514"/>
          <c:w val="0.62014583333333329"/>
          <c:h val="0.68197420391995334"/>
        </c:manualLayout>
      </c:layout>
      <c:lineChart>
        <c:grouping val="standard"/>
        <c:varyColors val="0"/>
        <c:ser>
          <c:idx val="0"/>
          <c:order val="0"/>
          <c:tx>
            <c:strRef>
              <c:f>Sheet1!$B$1</c:f>
              <c:strCache>
                <c:ptCount val="1"/>
                <c:pt idx="0">
                  <c:v>Inquiry Orientation</c:v>
                </c:pt>
              </c:strCache>
            </c:strRef>
          </c:tx>
          <c:marker>
            <c:symbol val="none"/>
          </c:marker>
          <c:cat>
            <c:strRef>
              <c:f>Sheet1!$A$2:$A$3</c:f>
              <c:strCache>
                <c:ptCount val="2"/>
                <c:pt idx="0">
                  <c:v>Pre</c:v>
                </c:pt>
                <c:pt idx="1">
                  <c:v>Post</c:v>
                </c:pt>
              </c:strCache>
            </c:strRef>
          </c:cat>
          <c:val>
            <c:numRef>
              <c:f>Sheet1!$B$2:$B$3</c:f>
              <c:numCache>
                <c:formatCode>General</c:formatCode>
                <c:ptCount val="2"/>
                <c:pt idx="0">
                  <c:v>1.64</c:v>
                </c:pt>
                <c:pt idx="1">
                  <c:v>2.65</c:v>
                </c:pt>
              </c:numCache>
            </c:numRef>
          </c:val>
          <c:smooth val="0"/>
        </c:ser>
        <c:ser>
          <c:idx val="1"/>
          <c:order val="1"/>
          <c:tx>
            <c:strRef>
              <c:f>Sheet1!$C$1</c:f>
              <c:strCache>
                <c:ptCount val="1"/>
                <c:pt idx="0">
                  <c:v>Content Propositional Knowledge</c:v>
                </c:pt>
              </c:strCache>
            </c:strRef>
          </c:tx>
          <c:marker>
            <c:symbol val="none"/>
          </c:marker>
          <c:cat>
            <c:strRef>
              <c:f>Sheet1!$A$2:$A$3</c:f>
              <c:strCache>
                <c:ptCount val="2"/>
                <c:pt idx="0">
                  <c:v>Pre</c:v>
                </c:pt>
                <c:pt idx="1">
                  <c:v>Post</c:v>
                </c:pt>
              </c:strCache>
            </c:strRef>
          </c:cat>
          <c:val>
            <c:numRef>
              <c:f>Sheet1!$C$2:$C$3</c:f>
              <c:numCache>
                <c:formatCode>General</c:formatCode>
                <c:ptCount val="2"/>
                <c:pt idx="0">
                  <c:v>1.8</c:v>
                </c:pt>
                <c:pt idx="1">
                  <c:v>2.57</c:v>
                </c:pt>
              </c:numCache>
            </c:numRef>
          </c:val>
          <c:smooth val="0"/>
        </c:ser>
        <c:dLbls>
          <c:showLegendKey val="0"/>
          <c:showVal val="0"/>
          <c:showCatName val="0"/>
          <c:showSerName val="0"/>
          <c:showPercent val="0"/>
          <c:showBubbleSize val="0"/>
        </c:dLbls>
        <c:marker val="1"/>
        <c:smooth val="0"/>
        <c:axId val="42477056"/>
        <c:axId val="42478592"/>
      </c:lineChart>
      <c:catAx>
        <c:axId val="42477056"/>
        <c:scaling>
          <c:orientation val="minMax"/>
        </c:scaling>
        <c:delete val="0"/>
        <c:axPos val="b"/>
        <c:majorTickMark val="out"/>
        <c:minorTickMark val="none"/>
        <c:tickLblPos val="nextTo"/>
        <c:txPr>
          <a:bodyPr/>
          <a:lstStyle/>
          <a:p>
            <a:pPr>
              <a:defRPr sz="1600" b="1"/>
            </a:pPr>
            <a:endParaRPr lang="en-US"/>
          </a:p>
        </c:txPr>
        <c:crossAx val="42478592"/>
        <c:crosses val="autoZero"/>
        <c:auto val="1"/>
        <c:lblAlgn val="ctr"/>
        <c:lblOffset val="100"/>
        <c:noMultiLvlLbl val="0"/>
      </c:catAx>
      <c:valAx>
        <c:axId val="42478592"/>
        <c:scaling>
          <c:orientation val="minMax"/>
          <c:max val="5"/>
          <c:min val="1"/>
        </c:scaling>
        <c:delete val="0"/>
        <c:axPos val="l"/>
        <c:numFmt formatCode="General" sourceLinked="1"/>
        <c:majorTickMark val="out"/>
        <c:minorTickMark val="none"/>
        <c:tickLblPos val="nextTo"/>
        <c:txPr>
          <a:bodyPr/>
          <a:lstStyle/>
          <a:p>
            <a:pPr>
              <a:defRPr sz="1400"/>
            </a:pPr>
            <a:endParaRPr lang="en-US"/>
          </a:p>
        </c:txPr>
        <c:crossAx val="42477056"/>
        <c:crosses val="autoZero"/>
        <c:crossBetween val="between"/>
        <c:majorUnit val="1"/>
      </c:valAx>
    </c:plotArea>
    <c:legend>
      <c:legendPos val="r"/>
      <c:layout>
        <c:manualLayout>
          <c:xMode val="edge"/>
          <c:yMode val="edge"/>
          <c:x val="0.72499999999999998"/>
          <c:y val="0.42728986220472442"/>
          <c:w val="0.26250000000000001"/>
          <c:h val="0.3216702755905511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4E152-AA7E-4C08-B4F4-813CE37AC728}" type="datetimeFigureOut">
              <a:rPr lang="en-US" smtClean="0"/>
              <a:pPr/>
              <a:t>10/31/2012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F94382-6CBA-46EC-8443-EBEE6E2262C8}" type="slidenum">
              <a:rPr lang="en-US" smtClean="0"/>
              <a:pPr/>
              <a:t>‹#›</a:t>
            </a:fld>
            <a:endParaRPr lang="en-US"/>
          </a:p>
        </p:txBody>
      </p:sp>
    </p:spTree>
    <p:extLst>
      <p:ext uri="{BB962C8B-B14F-4D97-AF65-F5344CB8AC3E}">
        <p14:creationId xmlns:p14="http://schemas.microsoft.com/office/powerpoint/2010/main" val="58657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9ADDE-98E8-4149-84E6-9A28F99CE161}"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9ADDE-98E8-4149-84E6-9A28F99CE161}"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9ADDE-98E8-4149-84E6-9A28F99CE161}"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9ADDE-98E8-4149-84E6-9A28F99CE161}"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9ADDE-98E8-4149-84E6-9A28F99CE161}"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9ADDE-98E8-4149-84E6-9A28F99CE161}" type="datetimeFigureOut">
              <a:rPr lang="en-US" smtClean="0"/>
              <a:pPr/>
              <a:t>10/31/2012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9ADDE-98E8-4149-84E6-9A28F99CE161}" type="datetimeFigureOut">
              <a:rPr lang="en-US" smtClean="0"/>
              <a:pPr/>
              <a:t>10/31/2012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9ADDE-98E8-4149-84E6-9A28F99CE161}" type="datetimeFigureOut">
              <a:rPr lang="en-US" smtClean="0"/>
              <a:pPr/>
              <a:t>10/31/2012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9ADDE-98E8-4149-84E6-9A28F99CE161}"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9ADDE-98E8-4149-84E6-9A28F99CE161}"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1000">
              <a:schemeClr val="accent1">
                <a:lumMod val="20000"/>
                <a:lumOff val="80000"/>
              </a:schemeClr>
            </a:gs>
            <a:gs pos="100000">
              <a:schemeClr val="accent1">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9ADDE-98E8-4149-84E6-9A28F99CE161}" type="datetimeFigureOut">
              <a:rPr lang="en-US" smtClean="0"/>
              <a:pPr/>
              <a:t>10/31/2012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p:nvSpPr>
        <p:spPr>
          <a:xfrm>
            <a:off x="0" y="6019800"/>
            <a:ext cx="9144000" cy="8382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uccslogo.png"/>
          <p:cNvPicPr>
            <a:picLocks noChangeAspect="1"/>
          </p:cNvPicPr>
          <p:nvPr/>
        </p:nvPicPr>
        <p:blipFill>
          <a:blip r:embed="rId13" cstate="print"/>
          <a:stretch>
            <a:fillRect/>
          </a:stretch>
        </p:blipFill>
        <p:spPr>
          <a:xfrm>
            <a:off x="533400" y="6172200"/>
            <a:ext cx="2438400" cy="4745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429000"/>
            <a:ext cx="6400800" cy="914400"/>
          </a:xfrm>
        </p:spPr>
        <p:txBody>
          <a:bodyPr>
            <a:normAutofit fontScale="92500" lnSpcReduction="10000"/>
          </a:bodyPr>
          <a:lstStyle/>
          <a:p>
            <a:r>
              <a:rPr lang="en-US" dirty="0" smtClean="0">
                <a:solidFill>
                  <a:schemeClr val="tx1"/>
                </a:solidFill>
                <a:latin typeface="Times New Roman" pitchFamily="18" charset="0"/>
                <a:cs typeface="Times New Roman" pitchFamily="18" charset="0"/>
              </a:rPr>
              <a:t>Presented by </a:t>
            </a:r>
          </a:p>
          <a:p>
            <a:r>
              <a:rPr lang="en-US" dirty="0" smtClean="0">
                <a:solidFill>
                  <a:schemeClr val="tx1"/>
                </a:solidFill>
                <a:latin typeface="Times New Roman" pitchFamily="18" charset="0"/>
                <a:cs typeface="Times New Roman" pitchFamily="18" charset="0"/>
              </a:rPr>
              <a:t>Peter D. Marle, B.A.</a:t>
            </a:r>
          </a:p>
          <a:p>
            <a:endParaRPr lang="en-US" dirty="0">
              <a:solidFill>
                <a:schemeClr val="tx1"/>
              </a:solidFill>
              <a:latin typeface="Times New Roman" pitchFamily="18" charset="0"/>
              <a:cs typeface="Times New Roman" pitchFamily="18" charset="0"/>
            </a:endParaRPr>
          </a:p>
        </p:txBody>
      </p:sp>
      <p:pic>
        <p:nvPicPr>
          <p:cNvPr id="6" name="Picture 2" descr="C:\Users\Peter\Downloads\IMG_4896.jpg"/>
          <p:cNvPicPr>
            <a:picLocks noChangeAspect="1" noChangeArrowheads="1"/>
          </p:cNvPicPr>
          <p:nvPr/>
        </p:nvPicPr>
        <p:blipFill>
          <a:blip r:embed="rId2" cstate="print">
            <a:lum bright="20000" contrast="30000"/>
            <a:extLst>
              <a:ext uri="{BEBA8EAE-BF5A-486C-A8C5-ECC9F3942E4B}">
                <a14:imgProps xmlns:a14="http://schemas.microsoft.com/office/drawing/2010/main">
                  <a14:imgLayer r:embed="rId3">
                    <a14:imgEffect>
                      <a14:artisticWatercolorSponge/>
                    </a14:imgEffect>
                  </a14:imgLayer>
                </a14:imgProps>
              </a:ext>
            </a:extLst>
          </a:blip>
          <a:srcRect/>
          <a:stretch>
            <a:fillRect/>
          </a:stretch>
        </p:blipFill>
        <p:spPr bwMode="auto">
          <a:xfrm>
            <a:off x="0" y="0"/>
            <a:ext cx="9144000" cy="6019800"/>
          </a:xfrm>
          <a:prstGeom prst="rect">
            <a:avLst/>
          </a:prstGeom>
          <a:noFill/>
        </p:spPr>
      </p:pic>
      <p:sp>
        <p:nvSpPr>
          <p:cNvPr id="3" name="Title 2"/>
          <p:cNvSpPr>
            <a:spLocks noGrp="1"/>
          </p:cNvSpPr>
          <p:nvPr>
            <p:ph type="ctrTitle"/>
          </p:nvPr>
        </p:nvSpPr>
        <p:spPr>
          <a:xfrm>
            <a:off x="2514600" y="304800"/>
            <a:ext cx="6629400" cy="2362200"/>
          </a:xfrm>
          <a:solidFill>
            <a:srgbClr val="DED9FF">
              <a:alpha val="54118"/>
            </a:srgbClr>
          </a:solidFill>
          <a:effectLst>
            <a:softEdge rad="635000"/>
          </a:effectLst>
        </p:spPr>
        <p:txBody>
          <a:bodyPr>
            <a:normAutofit/>
          </a:bodyPr>
          <a:lstStyle/>
          <a:p>
            <a:r>
              <a:rPr lang="en-US" b="1" dirty="0">
                <a:latin typeface="Times New Roman" pitchFamily="18" charset="0"/>
                <a:cs typeface="Times New Roman" pitchFamily="18" charset="0"/>
              </a:rPr>
              <a:t>An Inquiry into Math Teachers’ Circle: Findings from Two Year-long Cohorts</a:t>
            </a:r>
          </a:p>
        </p:txBody>
      </p:sp>
      <p:sp>
        <p:nvSpPr>
          <p:cNvPr id="4" name="TextBox 3"/>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
        <p:nvSpPr>
          <p:cNvPr id="2" name="TextBox 1"/>
          <p:cNvSpPr txBox="1"/>
          <p:nvPr/>
        </p:nvSpPr>
        <p:spPr>
          <a:xfrm>
            <a:off x="4190999" y="3200400"/>
            <a:ext cx="4010891" cy="1461939"/>
          </a:xfrm>
          <a:prstGeom prst="rect">
            <a:avLst/>
          </a:prstGeom>
          <a:solidFill>
            <a:srgbClr val="7979FF">
              <a:alpha val="12000"/>
            </a:srgbClr>
          </a:solidFill>
          <a:effectLst>
            <a:glow rad="685800">
              <a:schemeClr val="bg1">
                <a:alpha val="50000"/>
              </a:schemeClr>
            </a:glow>
            <a:softEdge rad="317500"/>
          </a:effectLst>
        </p:spPr>
        <p:txBody>
          <a:bodyPr wrap="square" rtlCol="0">
            <a:spAutoFit/>
          </a:bodyPr>
          <a:lstStyle/>
          <a:p>
            <a:pPr algn="ctr"/>
            <a:r>
              <a:rPr lang="en-US" sz="2400" b="1" dirty="0" smtClean="0">
                <a:latin typeface="Times New Roman" pitchFamily="18" charset="0"/>
                <a:cs typeface="Times New Roman" pitchFamily="18" charset="0"/>
              </a:rPr>
              <a:t>Presented By </a:t>
            </a:r>
          </a:p>
          <a:p>
            <a:pPr algn="ctr"/>
            <a:r>
              <a:rPr lang="en-US" sz="2400" b="1" dirty="0" smtClean="0">
                <a:latin typeface="Times New Roman" pitchFamily="18" charset="0"/>
                <a:cs typeface="Times New Roman" pitchFamily="18" charset="0"/>
              </a:rPr>
              <a:t>David H. Khaliqi, M.A.</a:t>
            </a:r>
          </a:p>
          <a:p>
            <a:pPr algn="ctr"/>
            <a:r>
              <a:rPr lang="en-US" sz="2400" b="1" dirty="0" smtClean="0">
                <a:latin typeface="Times New Roman" pitchFamily="18" charset="0"/>
                <a:cs typeface="Times New Roman" pitchFamily="18" charset="0"/>
              </a:rPr>
              <a:t>Center for STEM Education</a:t>
            </a:r>
          </a:p>
          <a:p>
            <a:pPr algn="ctr"/>
            <a:r>
              <a:rPr lang="en-US" sz="1700" b="1" dirty="0" smtClean="0">
                <a:latin typeface="Times New Roman" pitchFamily="18" charset="0"/>
                <a:cs typeface="Times New Roman" pitchFamily="18" charset="0"/>
              </a:rPr>
              <a:t>Also, Peter D. Marle and Lisa L. Decker</a:t>
            </a:r>
            <a:endParaRPr lang="en-US" sz="1700" b="1" dirty="0">
              <a:latin typeface="Times New Roman" pitchFamily="18" charset="0"/>
              <a:cs typeface="Times New Roman" pitchFamily="18" charset="0"/>
            </a:endParaRPr>
          </a:p>
        </p:txBody>
      </p:sp>
      <p:grpSp>
        <p:nvGrpSpPr>
          <p:cNvPr id="7" name="Group 6"/>
          <p:cNvGrpSpPr/>
          <p:nvPr/>
        </p:nvGrpSpPr>
        <p:grpSpPr>
          <a:xfrm>
            <a:off x="8144084" y="6096001"/>
            <a:ext cx="641144" cy="761999"/>
            <a:chOff x="8144084" y="6096001"/>
            <a:chExt cx="641144" cy="761999"/>
          </a:xfrm>
        </p:grpSpPr>
        <p:sp>
          <p:nvSpPr>
            <p:cNvPr id="8" name="TextBox 7"/>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1026" name="Picture 2" descr="P:\Logos\CSTEME logo\csteme_logo.png"/>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Method</a:t>
            </a:r>
            <a:endParaRPr lang="en-US" sz="2800" b="1" dirty="0"/>
          </a:p>
        </p:txBody>
      </p:sp>
      <p:sp>
        <p:nvSpPr>
          <p:cNvPr id="2" name="TextBox 1"/>
          <p:cNvSpPr txBox="1"/>
          <p:nvPr/>
        </p:nvSpPr>
        <p:spPr>
          <a:xfrm>
            <a:off x="0" y="1295400"/>
            <a:ext cx="9144000" cy="2723823"/>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solidFill>
                  <a:prstClr val="black"/>
                </a:solidFill>
                <a:ea typeface="Calibri"/>
                <a:cs typeface="Times New Roman"/>
              </a:rPr>
              <a:t>Materials and Procedure</a:t>
            </a:r>
          </a:p>
          <a:p>
            <a:pPr marL="742950" lvl="1" indent="-285750">
              <a:lnSpc>
                <a:spcPct val="150000"/>
              </a:lnSpc>
              <a:buFont typeface="Arial" pitchFamily="34" charset="0"/>
              <a:buChar char="•"/>
            </a:pPr>
            <a:r>
              <a:rPr lang="en-US" sz="1600" b="1" dirty="0">
                <a:solidFill>
                  <a:prstClr val="black"/>
                </a:solidFill>
                <a:ea typeface="Calibri"/>
                <a:cs typeface="Times New Roman"/>
              </a:rPr>
              <a:t>Upon completion, teachers in the MTC program received a stipend ranging from $400 to $1,500 (depending on availability of funds /cohort)</a:t>
            </a:r>
            <a:endParaRPr lang="en-US" sz="1600" b="1" dirty="0" smtClean="0">
              <a:solidFill>
                <a:prstClr val="black"/>
              </a:solidFill>
              <a:ea typeface="Calibri"/>
              <a:cs typeface="Times New Roman"/>
            </a:endParaRPr>
          </a:p>
          <a:p>
            <a:pPr marL="742950" lvl="1" indent="-285750">
              <a:lnSpc>
                <a:spcPct val="150000"/>
              </a:lnSpc>
              <a:buFont typeface="Arial" pitchFamily="34" charset="0"/>
              <a:buChar char="•"/>
            </a:pPr>
            <a:r>
              <a:rPr lang="en-US" sz="1600" b="1" dirty="0">
                <a:solidFill>
                  <a:prstClr val="black"/>
                </a:solidFill>
                <a:ea typeface="Calibri"/>
                <a:cs typeface="Times New Roman"/>
              </a:rPr>
              <a:t>Participants were given the opportunity to gain 2 </a:t>
            </a:r>
            <a:r>
              <a:rPr lang="en-US" sz="1600" b="1" dirty="0" err="1">
                <a:solidFill>
                  <a:prstClr val="black"/>
                </a:solidFill>
                <a:ea typeface="Calibri"/>
                <a:cs typeface="Times New Roman"/>
              </a:rPr>
              <a:t>hr</a:t>
            </a:r>
            <a:r>
              <a:rPr lang="en-US" sz="1600" b="1" dirty="0">
                <a:solidFill>
                  <a:prstClr val="black"/>
                </a:solidFill>
                <a:ea typeface="Calibri"/>
                <a:cs typeface="Times New Roman"/>
              </a:rPr>
              <a:t> of graduate-level </a:t>
            </a:r>
            <a:r>
              <a:rPr lang="en-US" sz="1600" b="1" dirty="0" smtClean="0">
                <a:solidFill>
                  <a:prstClr val="black"/>
                </a:solidFill>
                <a:ea typeface="Calibri"/>
                <a:cs typeface="Times New Roman"/>
              </a:rPr>
              <a:t>credits</a:t>
            </a:r>
          </a:p>
          <a:p>
            <a:pPr marL="742950" lvl="1" indent="-285750">
              <a:lnSpc>
                <a:spcPct val="150000"/>
              </a:lnSpc>
              <a:buFont typeface="Arial" pitchFamily="34" charset="0"/>
              <a:buChar char="•"/>
            </a:pPr>
            <a:r>
              <a:rPr lang="en-US" sz="1600" b="1" dirty="0" smtClean="0">
                <a:solidFill>
                  <a:prstClr val="black"/>
                </a:solidFill>
                <a:ea typeface="Calibri"/>
                <a:cs typeface="Times New Roman"/>
              </a:rPr>
              <a:t>Program </a:t>
            </a:r>
            <a:r>
              <a:rPr lang="en-US" sz="1600" b="1" dirty="0">
                <a:solidFill>
                  <a:prstClr val="black"/>
                </a:solidFill>
                <a:ea typeface="Calibri"/>
                <a:cs typeface="Times New Roman"/>
              </a:rPr>
              <a:t>contained approximately 38 </a:t>
            </a:r>
            <a:r>
              <a:rPr lang="en-US" sz="1600" b="1" dirty="0" err="1">
                <a:solidFill>
                  <a:prstClr val="black"/>
                </a:solidFill>
                <a:ea typeface="Calibri"/>
                <a:cs typeface="Times New Roman"/>
              </a:rPr>
              <a:t>hr</a:t>
            </a:r>
            <a:r>
              <a:rPr lang="en-US" sz="1600" b="1" dirty="0">
                <a:solidFill>
                  <a:prstClr val="black"/>
                </a:solidFill>
                <a:ea typeface="Calibri"/>
                <a:cs typeface="Times New Roman"/>
              </a:rPr>
              <a:t> of professional development</a:t>
            </a:r>
            <a:endParaRPr lang="en-US" sz="1600" b="1" dirty="0" smtClean="0">
              <a:solidFill>
                <a:prstClr val="black"/>
              </a:solidFill>
              <a:ea typeface="Calibri"/>
              <a:cs typeface="Times New Roman"/>
            </a:endParaRPr>
          </a:p>
          <a:p>
            <a:pPr marL="1200150" lvl="2" indent="-285750">
              <a:lnSpc>
                <a:spcPct val="150000"/>
              </a:lnSpc>
              <a:buFont typeface="Arial" pitchFamily="34" charset="0"/>
              <a:buChar char="•"/>
            </a:pPr>
            <a:r>
              <a:rPr lang="en-US" sz="1600" dirty="0"/>
              <a:t>T</a:t>
            </a:r>
            <a:r>
              <a:rPr lang="en-US" sz="1600" dirty="0" smtClean="0"/>
              <a:t>eachers </a:t>
            </a:r>
            <a:r>
              <a:rPr lang="en-US" sz="1600" dirty="0"/>
              <a:t>first participated in a week-long immersion </a:t>
            </a:r>
            <a:r>
              <a:rPr lang="en-US" sz="1600" dirty="0" smtClean="0"/>
              <a:t>academy</a:t>
            </a:r>
          </a:p>
          <a:p>
            <a:pPr marL="1200150" lvl="2" indent="-285750">
              <a:lnSpc>
                <a:spcPct val="150000"/>
              </a:lnSpc>
              <a:buFont typeface="Arial" pitchFamily="34" charset="0"/>
              <a:buChar char="•"/>
            </a:pPr>
            <a:r>
              <a:rPr lang="en-US" sz="1600" dirty="0" smtClean="0">
                <a:solidFill>
                  <a:prstClr val="black"/>
                </a:solidFill>
                <a:ea typeface="Calibri"/>
                <a:cs typeface="Times New Roman"/>
              </a:rPr>
              <a:t>Then </a:t>
            </a:r>
            <a:r>
              <a:rPr lang="en-US" sz="1600" dirty="0"/>
              <a:t>attended six </a:t>
            </a:r>
            <a:r>
              <a:rPr lang="en-US" sz="1600" dirty="0" smtClean="0"/>
              <a:t>evening sessions throughout </a:t>
            </a:r>
            <a:r>
              <a:rPr lang="en-US" sz="1600" dirty="0"/>
              <a:t>the </a:t>
            </a:r>
            <a:r>
              <a:rPr lang="en-US" sz="1600" dirty="0" smtClean="0"/>
              <a:t>school-year</a:t>
            </a:r>
            <a:endParaRPr lang="en-US" sz="1600" dirty="0" smtClean="0">
              <a:solidFill>
                <a:prstClr val="black"/>
              </a:solidFill>
              <a:ea typeface="Calibri"/>
              <a:cs typeface="Times New Roman"/>
            </a:endParaRP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3596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3" end="3"/>
                                            </p:txEl>
                                          </p:spTgt>
                                        </p:tgtEl>
                                      </p:cBhvr>
                                    </p:animEffect>
                                  </p:childTnLst>
                                </p:cTn>
                              </p:par>
                              <p:par>
                                <p:cTn id="22" presetID="2" presetClass="entr" presetSubtype="2"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Method</a:t>
            </a:r>
            <a:endParaRPr lang="en-US" sz="2800" b="1" dirty="0"/>
          </a:p>
        </p:txBody>
      </p:sp>
      <p:sp>
        <p:nvSpPr>
          <p:cNvPr id="2" name="TextBox 1"/>
          <p:cNvSpPr txBox="1"/>
          <p:nvPr/>
        </p:nvSpPr>
        <p:spPr>
          <a:xfrm>
            <a:off x="0" y="1295400"/>
            <a:ext cx="9144000" cy="4016484"/>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solidFill>
                  <a:prstClr val="black"/>
                </a:solidFill>
                <a:ea typeface="Calibri"/>
                <a:cs typeface="Times New Roman"/>
              </a:rPr>
              <a:t>MTC curricula</a:t>
            </a:r>
            <a:endParaRPr lang="en-US" sz="1600" b="1" dirty="0" smtClean="0">
              <a:solidFill>
                <a:prstClr val="black"/>
              </a:solidFill>
              <a:ea typeface="Calibri"/>
              <a:cs typeface="Times New Roman"/>
            </a:endParaRPr>
          </a:p>
          <a:p>
            <a:pPr marL="742950" lvl="1" indent="-285750">
              <a:lnSpc>
                <a:spcPct val="150000"/>
              </a:lnSpc>
              <a:buFont typeface="Arial" pitchFamily="34" charset="0"/>
              <a:buChar char="•"/>
            </a:pPr>
            <a:r>
              <a:rPr lang="en-US" sz="1600" b="1" dirty="0" smtClean="0">
                <a:solidFill>
                  <a:prstClr val="black"/>
                </a:solidFill>
                <a:ea typeface="Calibri"/>
                <a:cs typeface="Times New Roman"/>
              </a:rPr>
              <a:t>Immersion Week</a:t>
            </a:r>
          </a:p>
          <a:p>
            <a:pPr marL="1200150" lvl="2" indent="-285750">
              <a:lnSpc>
                <a:spcPct val="150000"/>
              </a:lnSpc>
              <a:buFont typeface="Arial" pitchFamily="34" charset="0"/>
              <a:buChar char="•"/>
            </a:pPr>
            <a:r>
              <a:rPr lang="en-US" sz="1600" dirty="0" smtClean="0">
                <a:solidFill>
                  <a:prstClr val="black"/>
                </a:solidFill>
                <a:ea typeface="Calibri"/>
                <a:cs typeface="Times New Roman"/>
              </a:rPr>
              <a:t>Immersive</a:t>
            </a:r>
            <a:r>
              <a:rPr lang="en-US" sz="1600" dirty="0">
                <a:solidFill>
                  <a:prstClr val="black"/>
                </a:solidFill>
                <a:ea typeface="Calibri"/>
                <a:cs typeface="Times New Roman"/>
              </a:rPr>
              <a:t>, hands-on activities designed to invoke inquiry and discussion among </a:t>
            </a:r>
            <a:r>
              <a:rPr lang="en-US" sz="1600" dirty="0" smtClean="0">
                <a:solidFill>
                  <a:prstClr val="black"/>
                </a:solidFill>
                <a:ea typeface="Calibri"/>
                <a:cs typeface="Times New Roman"/>
              </a:rPr>
              <a:t>the teachers</a:t>
            </a:r>
          </a:p>
          <a:p>
            <a:pPr marL="1200150" lvl="2" indent="-285750">
              <a:lnSpc>
                <a:spcPct val="150000"/>
              </a:lnSpc>
              <a:buFont typeface="Arial" pitchFamily="34" charset="0"/>
              <a:buChar char="•"/>
            </a:pPr>
            <a:r>
              <a:rPr lang="en-US" sz="1600" dirty="0" smtClean="0">
                <a:solidFill>
                  <a:prstClr val="black"/>
                </a:solidFill>
                <a:ea typeface="Calibri"/>
                <a:cs typeface="Times New Roman"/>
              </a:rPr>
              <a:t>Held </a:t>
            </a:r>
            <a:r>
              <a:rPr lang="en-US" sz="1600" dirty="0">
                <a:solidFill>
                  <a:prstClr val="black"/>
                </a:solidFill>
                <a:ea typeface="Calibri"/>
                <a:cs typeface="Times New Roman"/>
              </a:rPr>
              <a:t>out of town to enable participants to fully engage in the MTC </a:t>
            </a:r>
            <a:r>
              <a:rPr lang="en-US" sz="1600" dirty="0" smtClean="0">
                <a:solidFill>
                  <a:prstClr val="black"/>
                </a:solidFill>
                <a:ea typeface="Calibri"/>
                <a:cs typeface="Times New Roman"/>
              </a:rPr>
              <a:t>program</a:t>
            </a:r>
          </a:p>
          <a:p>
            <a:pPr marL="1200150" lvl="2" indent="-285750">
              <a:lnSpc>
                <a:spcPct val="150000"/>
              </a:lnSpc>
              <a:buFont typeface="Arial" pitchFamily="34" charset="0"/>
              <a:buChar char="•"/>
            </a:pPr>
            <a:r>
              <a:rPr lang="en-US" sz="1600" dirty="0" smtClean="0">
                <a:solidFill>
                  <a:prstClr val="black"/>
                </a:solidFill>
                <a:ea typeface="Calibri"/>
                <a:cs typeface="Times New Roman"/>
              </a:rPr>
              <a:t>Upon </a:t>
            </a:r>
            <a:r>
              <a:rPr lang="en-US" sz="1600" dirty="0">
                <a:solidFill>
                  <a:prstClr val="black"/>
                </a:solidFill>
                <a:ea typeface="Calibri"/>
                <a:cs typeface="Times New Roman"/>
              </a:rPr>
              <a:t>arrival, participants were briefed on the week’s </a:t>
            </a:r>
            <a:r>
              <a:rPr lang="en-US" sz="1600" dirty="0" smtClean="0">
                <a:solidFill>
                  <a:prstClr val="black"/>
                </a:solidFill>
                <a:ea typeface="Calibri"/>
                <a:cs typeface="Times New Roman"/>
              </a:rPr>
              <a:t>activities</a:t>
            </a:r>
          </a:p>
          <a:p>
            <a:pPr marL="1200150" lvl="2" indent="-285750">
              <a:lnSpc>
                <a:spcPct val="150000"/>
              </a:lnSpc>
              <a:buFont typeface="Arial" pitchFamily="34" charset="0"/>
              <a:buChar char="•"/>
            </a:pPr>
            <a:r>
              <a:rPr lang="en-US" sz="1600" dirty="0">
                <a:solidFill>
                  <a:prstClr val="black"/>
                </a:solidFill>
                <a:ea typeface="Calibri"/>
                <a:cs typeface="Times New Roman"/>
              </a:rPr>
              <a:t>B</a:t>
            </a:r>
            <a:r>
              <a:rPr lang="en-US" sz="1600" dirty="0" smtClean="0">
                <a:solidFill>
                  <a:prstClr val="black"/>
                </a:solidFill>
                <a:ea typeface="Calibri"/>
                <a:cs typeface="Times New Roman"/>
              </a:rPr>
              <a:t>riefing </a:t>
            </a:r>
            <a:r>
              <a:rPr lang="en-US" sz="1600" dirty="0">
                <a:solidFill>
                  <a:prstClr val="black"/>
                </a:solidFill>
                <a:ea typeface="Calibri"/>
                <a:cs typeface="Times New Roman"/>
              </a:rPr>
              <a:t>was followed by participants’ engagement in </a:t>
            </a:r>
            <a:r>
              <a:rPr lang="en-US" sz="1600" dirty="0" smtClean="0">
                <a:solidFill>
                  <a:prstClr val="black"/>
                </a:solidFill>
                <a:ea typeface="Calibri"/>
                <a:cs typeface="Times New Roman"/>
              </a:rPr>
              <a:t>activities throughout the week </a:t>
            </a:r>
          </a:p>
          <a:p>
            <a:pPr marL="1657350" lvl="3" indent="-285750">
              <a:lnSpc>
                <a:spcPct val="150000"/>
              </a:lnSpc>
              <a:buFont typeface="Arial" pitchFamily="34" charset="0"/>
              <a:buChar char="•"/>
            </a:pPr>
            <a:r>
              <a:rPr lang="en-US" sz="1400" dirty="0" smtClean="0">
                <a:solidFill>
                  <a:prstClr val="black"/>
                </a:solidFill>
                <a:ea typeface="Calibri"/>
                <a:cs typeface="Times New Roman"/>
              </a:rPr>
              <a:t>The </a:t>
            </a:r>
            <a:r>
              <a:rPr lang="en-US" sz="1400" dirty="0">
                <a:solidFill>
                  <a:prstClr val="black"/>
                </a:solidFill>
                <a:ea typeface="Calibri"/>
                <a:cs typeface="Times New Roman"/>
              </a:rPr>
              <a:t>open-inquiry activities were designed to </a:t>
            </a:r>
            <a:endParaRPr lang="en-US" sz="1400" dirty="0" smtClean="0">
              <a:solidFill>
                <a:prstClr val="black"/>
              </a:solidFill>
              <a:ea typeface="Calibri"/>
              <a:cs typeface="Times New Roman"/>
            </a:endParaRPr>
          </a:p>
          <a:p>
            <a:pPr marL="2114550" lvl="4" indent="-285750">
              <a:lnSpc>
                <a:spcPct val="150000"/>
              </a:lnSpc>
              <a:buFont typeface="Arial" pitchFamily="34" charset="0"/>
              <a:buChar char="•"/>
            </a:pPr>
            <a:r>
              <a:rPr lang="en-US" sz="1400" dirty="0" smtClean="0">
                <a:solidFill>
                  <a:prstClr val="black"/>
                </a:solidFill>
                <a:ea typeface="Calibri"/>
                <a:cs typeface="Times New Roman"/>
              </a:rPr>
              <a:t>challenge </a:t>
            </a:r>
            <a:r>
              <a:rPr lang="en-US" sz="1400" dirty="0">
                <a:solidFill>
                  <a:prstClr val="black"/>
                </a:solidFill>
                <a:ea typeface="Calibri"/>
                <a:cs typeface="Times New Roman"/>
              </a:rPr>
              <a:t>higher-order thinking skills (e.g., problem-solving) </a:t>
            </a:r>
            <a:endParaRPr lang="en-US" sz="1400" dirty="0" smtClean="0">
              <a:solidFill>
                <a:prstClr val="black"/>
              </a:solidFill>
              <a:ea typeface="Calibri"/>
              <a:cs typeface="Times New Roman"/>
            </a:endParaRPr>
          </a:p>
          <a:p>
            <a:pPr marL="2114550" lvl="4" indent="-285750">
              <a:lnSpc>
                <a:spcPct val="150000"/>
              </a:lnSpc>
              <a:buFont typeface="Arial" pitchFamily="34" charset="0"/>
              <a:buChar char="•"/>
            </a:pPr>
            <a:r>
              <a:rPr lang="en-US" sz="1400" dirty="0" smtClean="0">
                <a:solidFill>
                  <a:prstClr val="black"/>
                </a:solidFill>
                <a:ea typeface="Calibri"/>
                <a:cs typeface="Times New Roman"/>
              </a:rPr>
              <a:t>promote </a:t>
            </a:r>
            <a:r>
              <a:rPr lang="en-US" sz="1400" dirty="0">
                <a:solidFill>
                  <a:prstClr val="black"/>
                </a:solidFill>
                <a:ea typeface="Calibri"/>
                <a:cs typeface="Times New Roman"/>
              </a:rPr>
              <a:t>cohesion among the teachers within the </a:t>
            </a:r>
            <a:r>
              <a:rPr lang="en-US" sz="1400" dirty="0" smtClean="0">
                <a:solidFill>
                  <a:prstClr val="black"/>
                </a:solidFill>
                <a:ea typeface="Calibri"/>
                <a:cs typeface="Times New Roman"/>
              </a:rPr>
              <a:t>cohort</a:t>
            </a:r>
          </a:p>
          <a:p>
            <a:pPr marL="1657350" lvl="3" indent="-285750">
              <a:lnSpc>
                <a:spcPct val="150000"/>
              </a:lnSpc>
              <a:buFont typeface="Arial" pitchFamily="34" charset="0"/>
              <a:buChar char="•"/>
            </a:pPr>
            <a:r>
              <a:rPr lang="en-US" sz="1400" dirty="0" smtClean="0">
                <a:solidFill>
                  <a:prstClr val="black"/>
                </a:solidFill>
                <a:ea typeface="Calibri"/>
                <a:cs typeface="Times New Roman"/>
              </a:rPr>
              <a:t>Teachers </a:t>
            </a:r>
            <a:r>
              <a:rPr lang="en-US" sz="1400" dirty="0">
                <a:solidFill>
                  <a:prstClr val="black"/>
                </a:solidFill>
                <a:ea typeface="Calibri"/>
                <a:cs typeface="Times New Roman"/>
              </a:rPr>
              <a:t>worked in </a:t>
            </a:r>
            <a:r>
              <a:rPr lang="en-US" sz="1400" dirty="0" smtClean="0">
                <a:solidFill>
                  <a:prstClr val="black"/>
                </a:solidFill>
                <a:ea typeface="Calibri"/>
                <a:cs typeface="Times New Roman"/>
              </a:rPr>
              <a:t>varied groups ranging </a:t>
            </a:r>
            <a:r>
              <a:rPr lang="en-US" sz="1400" dirty="0">
                <a:solidFill>
                  <a:prstClr val="black"/>
                </a:solidFill>
                <a:ea typeface="Calibri"/>
                <a:cs typeface="Times New Roman"/>
              </a:rPr>
              <a:t>in size from two to </a:t>
            </a:r>
            <a:r>
              <a:rPr lang="en-US" sz="1400" dirty="0" smtClean="0">
                <a:solidFill>
                  <a:prstClr val="black"/>
                </a:solidFill>
                <a:ea typeface="Calibri"/>
                <a:cs typeface="Times New Roman"/>
              </a:rPr>
              <a:t>four</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17892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
                                            <p:txEl>
                                              <p:pRg st="5" end="5"/>
                                            </p:txEl>
                                          </p:spTgt>
                                        </p:tgtEl>
                                        <p:attrNameLst>
                                          <p:attrName>ppt_y</p:attrName>
                                        </p:attrNameLst>
                                      </p:cBhvr>
                                      <p:tavLst>
                                        <p:tav tm="0">
                                          <p:val>
                                            <p:strVal val="#ppt_y"/>
                                          </p:val>
                                        </p:tav>
                                        <p:tav tm="100000">
                                          <p:val>
                                            <p:strVal val="#ppt_y"/>
                                          </p:val>
                                        </p:tav>
                                      </p:tavLst>
                                    </p:anim>
                                  </p:childTnLst>
                                </p:cTn>
                              </p:par>
                              <p:par>
                                <p:cTn id="30" presetID="12" presetClass="entr" presetSubtype="4"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33" dur="500"/>
                                        <p:tgtEl>
                                          <p:spTgt spid="2">
                                            <p:txEl>
                                              <p:pRg st="6" end="6"/>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37" dur="500"/>
                                        <p:tgtEl>
                                          <p:spTgt spid="2">
                                            <p:txEl>
                                              <p:pRg st="7" end="7"/>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 calcmode="lin" valueType="num">
                                      <p:cBhvr additive="base">
                                        <p:cTn id="40"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41" dur="500"/>
                                        <p:tgtEl>
                                          <p:spTgt spid="2">
                                            <p:txEl>
                                              <p:pRg st="8" end="8"/>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 calcmode="lin" valueType="num">
                                      <p:cBhvr additive="base">
                                        <p:cTn id="44"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4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Method</a:t>
            </a:r>
            <a:endParaRPr lang="en-US" sz="2800" b="1" dirty="0"/>
          </a:p>
        </p:txBody>
      </p:sp>
      <p:sp>
        <p:nvSpPr>
          <p:cNvPr id="2" name="TextBox 1"/>
          <p:cNvSpPr txBox="1"/>
          <p:nvPr/>
        </p:nvSpPr>
        <p:spPr>
          <a:xfrm>
            <a:off x="0" y="1295400"/>
            <a:ext cx="9144000" cy="3970318"/>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solidFill>
                  <a:prstClr val="black"/>
                </a:solidFill>
                <a:ea typeface="Calibri"/>
                <a:cs typeface="Times New Roman"/>
              </a:rPr>
              <a:t>MTC curricula</a:t>
            </a:r>
            <a:endParaRPr lang="en-US" sz="1600" b="1" dirty="0" smtClean="0">
              <a:solidFill>
                <a:prstClr val="black"/>
              </a:solidFill>
              <a:ea typeface="Calibri"/>
              <a:cs typeface="Times New Roman"/>
            </a:endParaRPr>
          </a:p>
          <a:p>
            <a:pPr marL="742950" lvl="1" indent="-285750">
              <a:lnSpc>
                <a:spcPct val="150000"/>
              </a:lnSpc>
              <a:buFont typeface="Arial" pitchFamily="34" charset="0"/>
              <a:buChar char="•"/>
            </a:pPr>
            <a:r>
              <a:rPr lang="en-US" sz="1600" b="1" dirty="0" smtClean="0">
                <a:solidFill>
                  <a:prstClr val="black"/>
                </a:solidFill>
                <a:ea typeface="Calibri"/>
                <a:cs typeface="Times New Roman"/>
              </a:rPr>
              <a:t>Evening Sessions</a:t>
            </a:r>
          </a:p>
          <a:p>
            <a:pPr marL="1200150" lvl="2" indent="-285750">
              <a:lnSpc>
                <a:spcPct val="150000"/>
              </a:lnSpc>
              <a:buFont typeface="Arial" pitchFamily="34" charset="0"/>
              <a:buChar char="•"/>
            </a:pPr>
            <a:r>
              <a:rPr lang="en-US" sz="1600" dirty="0" smtClean="0">
                <a:solidFill>
                  <a:prstClr val="black"/>
                </a:solidFill>
                <a:ea typeface="Calibri"/>
                <a:cs typeface="Times New Roman"/>
              </a:rPr>
              <a:t>Participant </a:t>
            </a:r>
            <a:r>
              <a:rPr lang="en-US" sz="1600" dirty="0">
                <a:solidFill>
                  <a:prstClr val="black"/>
                </a:solidFill>
                <a:ea typeface="Calibri"/>
                <a:cs typeface="Times New Roman"/>
              </a:rPr>
              <a:t>teachers </a:t>
            </a:r>
            <a:r>
              <a:rPr lang="en-US" sz="1600" dirty="0" smtClean="0">
                <a:solidFill>
                  <a:prstClr val="black"/>
                </a:solidFill>
                <a:ea typeface="Calibri"/>
                <a:cs typeface="Times New Roman"/>
              </a:rPr>
              <a:t>attended </a:t>
            </a:r>
            <a:r>
              <a:rPr lang="en-US" sz="1600" dirty="0">
                <a:solidFill>
                  <a:prstClr val="black"/>
                </a:solidFill>
                <a:ea typeface="Calibri"/>
                <a:cs typeface="Times New Roman"/>
              </a:rPr>
              <a:t>six </a:t>
            </a:r>
            <a:r>
              <a:rPr lang="en-US" sz="1600" dirty="0" smtClean="0">
                <a:solidFill>
                  <a:prstClr val="black"/>
                </a:solidFill>
                <a:ea typeface="Calibri"/>
                <a:cs typeface="Times New Roman"/>
              </a:rPr>
              <a:t>evening sessions, each lasting </a:t>
            </a:r>
            <a:r>
              <a:rPr lang="en-US" sz="1600" dirty="0">
                <a:solidFill>
                  <a:prstClr val="black"/>
                </a:solidFill>
                <a:ea typeface="Calibri"/>
                <a:cs typeface="Times New Roman"/>
              </a:rPr>
              <a:t>2.5 </a:t>
            </a:r>
            <a:r>
              <a:rPr lang="en-US" sz="1600" dirty="0" smtClean="0">
                <a:solidFill>
                  <a:prstClr val="black"/>
                </a:solidFill>
                <a:ea typeface="Calibri"/>
                <a:cs typeface="Times New Roman"/>
              </a:rPr>
              <a:t>hours </a:t>
            </a:r>
          </a:p>
          <a:p>
            <a:pPr marL="1200150" lvl="2" indent="-285750">
              <a:lnSpc>
                <a:spcPct val="150000"/>
              </a:lnSpc>
              <a:buFont typeface="Arial" pitchFamily="34" charset="0"/>
              <a:buChar char="•"/>
            </a:pPr>
            <a:r>
              <a:rPr lang="en-US" sz="1600" dirty="0"/>
              <a:t>Following </a:t>
            </a:r>
            <a:r>
              <a:rPr lang="en-US" sz="1600" dirty="0" smtClean="0"/>
              <a:t>a dinner</a:t>
            </a:r>
            <a:r>
              <a:rPr lang="en-US" sz="1600" dirty="0"/>
              <a:t>, participants first listened to a guest speaker for 1 </a:t>
            </a:r>
            <a:r>
              <a:rPr lang="en-US" sz="1600" dirty="0" smtClean="0"/>
              <a:t>hour</a:t>
            </a:r>
            <a:r>
              <a:rPr lang="en-US" sz="1600" dirty="0" smtClean="0">
                <a:solidFill>
                  <a:prstClr val="black"/>
                </a:solidFill>
                <a:ea typeface="Calibri"/>
                <a:cs typeface="Times New Roman"/>
              </a:rPr>
              <a:t> </a:t>
            </a:r>
          </a:p>
          <a:p>
            <a:pPr marL="1657350" lvl="3" indent="-285750">
              <a:lnSpc>
                <a:spcPct val="150000"/>
              </a:lnSpc>
              <a:buFont typeface="Arial" pitchFamily="34" charset="0"/>
              <a:buChar char="•"/>
            </a:pPr>
            <a:r>
              <a:rPr lang="en-US" sz="1400" dirty="0"/>
              <a:t>Each guest speaker presented a problem in order for participants to accomplish several inquiry-based activities in groups</a:t>
            </a:r>
            <a:endParaRPr lang="en-US" sz="1400" dirty="0">
              <a:solidFill>
                <a:prstClr val="black"/>
              </a:solidFill>
              <a:ea typeface="Calibri"/>
              <a:cs typeface="Times New Roman"/>
            </a:endParaRPr>
          </a:p>
          <a:p>
            <a:pPr marL="1200150" lvl="2" indent="-285750">
              <a:lnSpc>
                <a:spcPct val="150000"/>
              </a:lnSpc>
              <a:buFont typeface="Arial" pitchFamily="34" charset="0"/>
              <a:buChar char="•"/>
            </a:pPr>
            <a:r>
              <a:rPr lang="en-US" sz="1600" dirty="0" smtClean="0">
                <a:solidFill>
                  <a:prstClr val="black"/>
                </a:solidFill>
                <a:ea typeface="Calibri"/>
                <a:cs typeface="Times New Roman"/>
              </a:rPr>
              <a:t>Discussion followed the activity</a:t>
            </a:r>
          </a:p>
          <a:p>
            <a:pPr marL="1657350" lvl="3" indent="-285750">
              <a:lnSpc>
                <a:spcPct val="150000"/>
              </a:lnSpc>
              <a:buFont typeface="Arial" pitchFamily="34" charset="0"/>
              <a:buChar char="•"/>
            </a:pPr>
            <a:r>
              <a:rPr lang="en-US" sz="1400" dirty="0" smtClean="0"/>
              <a:t>Purpose </a:t>
            </a:r>
            <a:r>
              <a:rPr lang="en-US" sz="1400" dirty="0"/>
              <a:t>of the discussion was to </a:t>
            </a:r>
            <a:r>
              <a:rPr lang="en-US" sz="1400" dirty="0" smtClean="0">
                <a:solidFill>
                  <a:prstClr val="black"/>
                </a:solidFill>
                <a:ea typeface="Calibri"/>
                <a:cs typeface="Times New Roman"/>
              </a:rPr>
              <a:t> </a:t>
            </a:r>
          </a:p>
          <a:p>
            <a:pPr marL="2114550" lvl="4" indent="-285750">
              <a:lnSpc>
                <a:spcPct val="150000"/>
              </a:lnSpc>
              <a:buFont typeface="Arial" pitchFamily="34" charset="0"/>
              <a:buChar char="•"/>
            </a:pPr>
            <a:r>
              <a:rPr lang="en-US" sz="1400" dirty="0"/>
              <a:t>personalize each problem for the groups </a:t>
            </a:r>
            <a:r>
              <a:rPr lang="en-US" sz="1400" dirty="0" smtClean="0">
                <a:solidFill>
                  <a:prstClr val="black"/>
                </a:solidFill>
                <a:ea typeface="Calibri"/>
                <a:cs typeface="Times New Roman"/>
              </a:rPr>
              <a:t> </a:t>
            </a:r>
          </a:p>
          <a:p>
            <a:pPr marL="2114550" lvl="4" indent="-285750">
              <a:lnSpc>
                <a:spcPct val="150000"/>
              </a:lnSpc>
              <a:buFont typeface="Arial" pitchFamily="34" charset="0"/>
              <a:buChar char="•"/>
            </a:pPr>
            <a:r>
              <a:rPr lang="en-US" sz="1400" dirty="0"/>
              <a:t>discuss possible extensions of the problem(s)</a:t>
            </a:r>
            <a:endParaRPr lang="en-US" sz="1400" dirty="0" smtClean="0">
              <a:solidFill>
                <a:prstClr val="black"/>
              </a:solidFill>
              <a:ea typeface="Calibri"/>
              <a:cs typeface="Times New Roman"/>
            </a:endParaRPr>
          </a:p>
          <a:p>
            <a:pPr marL="1200150" lvl="2" indent="-285750">
              <a:lnSpc>
                <a:spcPct val="150000"/>
              </a:lnSpc>
              <a:buFont typeface="Arial" pitchFamily="34" charset="0"/>
              <a:buChar char="•"/>
            </a:pPr>
            <a:r>
              <a:rPr lang="en-US" sz="1600" dirty="0" smtClean="0">
                <a:solidFill>
                  <a:prstClr val="black"/>
                </a:solidFill>
                <a:ea typeface="Calibri"/>
                <a:cs typeface="Times New Roman"/>
              </a:rPr>
              <a:t>Each teacher was also required to develop, implement, and discuss a lesson</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668869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ppt_y"/>
                                          </p:val>
                                        </p:tav>
                                        <p:tav tm="100000">
                                          <p:val>
                                            <p:strVal val="#ppt_y"/>
                                          </p:val>
                                        </p:tav>
                                      </p:tavLst>
                                    </p:anim>
                                  </p:childTnLst>
                                </p:cTn>
                              </p:par>
                              <p:par>
                                <p:cTn id="22" presetID="1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
                                            <p:txEl>
                                              <p:pRg st="5" end="5"/>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33" dur="500"/>
                                        <p:tgtEl>
                                          <p:spTgt spid="2">
                                            <p:txEl>
                                              <p:pRg st="6" end="6"/>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37" dur="500"/>
                                        <p:tgtEl>
                                          <p:spTgt spid="2">
                                            <p:txEl>
                                              <p:pRg st="7" end="7"/>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 calcmode="lin" valueType="num">
                                      <p:cBhvr additive="base">
                                        <p:cTn id="40"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41" dur="500"/>
                                        <p:tgtEl>
                                          <p:spTgt spid="2">
                                            <p:txEl>
                                              <p:pRg st="8" end="8"/>
                                            </p:txEl>
                                          </p:spTgt>
                                        </p:tgtEl>
                                      </p:cBhvr>
                                    </p:animEffect>
                                  </p:childTnLst>
                                </p:cTn>
                              </p:par>
                              <p:par>
                                <p:cTn id="42" presetID="2" presetClass="entr" presetSubtype="2"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 calcmode="lin" valueType="num">
                                      <p:cBhvr additive="base">
                                        <p:cTn id="44"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Results</a:t>
            </a:r>
            <a:endParaRPr lang="en-US" sz="2800" b="1" dirty="0"/>
          </a:p>
        </p:txBody>
      </p:sp>
      <p:sp>
        <p:nvSpPr>
          <p:cNvPr id="2" name="TextBox 1"/>
          <p:cNvSpPr txBox="1"/>
          <p:nvPr/>
        </p:nvSpPr>
        <p:spPr>
          <a:xfrm>
            <a:off x="0" y="1295400"/>
            <a:ext cx="9144000" cy="456535"/>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Survey Data</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667370747"/>
              </p:ext>
            </p:extLst>
          </p:nvPr>
        </p:nvGraphicFramePr>
        <p:xfrm>
          <a:off x="1533525" y="1828800"/>
          <a:ext cx="6076951" cy="4078224"/>
        </p:xfrm>
        <a:graphic>
          <a:graphicData uri="http://schemas.openxmlformats.org/drawingml/2006/table">
            <a:tbl>
              <a:tblPr bandRow="1"/>
              <a:tblGrid>
                <a:gridCol w="2962323"/>
                <a:gridCol w="647294"/>
                <a:gridCol w="771042"/>
                <a:gridCol w="771042"/>
                <a:gridCol w="925250"/>
              </a:tblGrid>
              <a:tr h="0">
                <a:tc gridSpan="5">
                  <a:txBody>
                    <a:bodyPr/>
                    <a:lstStyle/>
                    <a:p>
                      <a:pPr marL="0" marR="0">
                        <a:lnSpc>
                          <a:spcPct val="100000"/>
                        </a:lnSpc>
                        <a:spcBef>
                          <a:spcPts val="0"/>
                        </a:spcBef>
                        <a:spcAft>
                          <a:spcPts val="0"/>
                        </a:spcAft>
                      </a:pPr>
                      <a:r>
                        <a:rPr lang="en-US" sz="1200" dirty="0">
                          <a:solidFill>
                            <a:srgbClr val="000000"/>
                          </a:solidFill>
                          <a:effectLst/>
                          <a:latin typeface="Times New Roman"/>
                          <a:ea typeface="Calibri"/>
                          <a:cs typeface="Times New Roman"/>
                        </a:rPr>
                        <a:t>Table 1</a:t>
                      </a:r>
                    </a:p>
                    <a:p>
                      <a:pPr marL="0" marR="0">
                        <a:lnSpc>
                          <a:spcPct val="100000"/>
                        </a:lnSpc>
                        <a:spcBef>
                          <a:spcPts val="0"/>
                        </a:spcBef>
                        <a:spcAft>
                          <a:spcPts val="0"/>
                        </a:spcAft>
                      </a:pPr>
                      <a:r>
                        <a:rPr lang="en-US" sz="1200" i="1" dirty="0">
                          <a:solidFill>
                            <a:srgbClr val="000000"/>
                          </a:solidFill>
                          <a:effectLst/>
                          <a:latin typeface="Times New Roman"/>
                          <a:ea typeface="Calibri"/>
                          <a:cs typeface="Times New Roman"/>
                        </a:rPr>
                        <a:t>Self-Reported Pre/Post Results </a:t>
                      </a:r>
                      <a:endParaRPr lang="en-US" sz="1200" dirty="0">
                        <a:solidFill>
                          <a:srgbClr val="000000"/>
                        </a:solidFill>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200">
                          <a:solidFill>
                            <a:srgbClr val="000000"/>
                          </a:solidFill>
                          <a:effectLst/>
                          <a:latin typeface="Times New Roman"/>
                          <a:ea typeface="Calibri"/>
                          <a:cs typeface="Times New Roman"/>
                        </a:rPr>
                        <a:t>Survey; Hypothesis - Composite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Times New Roman"/>
                          <a:ea typeface="Calibri"/>
                          <a:cs typeface="Times New Roman"/>
                        </a:rPr>
                        <a:t>Scale Range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Times New Roman"/>
                          <a:ea typeface="Calibri"/>
                          <a:cs typeface="Times New Roman"/>
                        </a:rPr>
                        <a:t>Pre</a:t>
                      </a:r>
                    </a:p>
                    <a:p>
                      <a:pPr marL="0" marR="0" algn="ctr">
                        <a:lnSpc>
                          <a:spcPct val="115000"/>
                        </a:lnSpc>
                        <a:spcBef>
                          <a:spcPts val="0"/>
                        </a:spcBef>
                        <a:spcAft>
                          <a:spcPts val="0"/>
                        </a:spcAft>
                      </a:pPr>
                      <a:r>
                        <a:rPr lang="en-US" sz="1200" i="1">
                          <a:solidFill>
                            <a:srgbClr val="000000"/>
                          </a:solidFill>
                          <a:effectLst/>
                          <a:latin typeface="Times New Roman"/>
                          <a:ea typeface="Calibri"/>
                          <a:cs typeface="Times New Roman"/>
                        </a:rPr>
                        <a:t>M </a:t>
                      </a:r>
                      <a:r>
                        <a:rPr lang="en-US" sz="1200">
                          <a:solidFill>
                            <a:srgbClr val="000000"/>
                          </a:solidFill>
                          <a:effectLst/>
                          <a:latin typeface="Times New Roman"/>
                          <a:ea typeface="Calibri"/>
                          <a:cs typeface="Times New Roman"/>
                        </a:rPr>
                        <a:t>(</a:t>
                      </a:r>
                      <a:r>
                        <a:rPr lang="en-US" sz="1200" i="1">
                          <a:solidFill>
                            <a:srgbClr val="000000"/>
                          </a:solidFill>
                          <a:effectLst/>
                          <a:latin typeface="Times New Roman"/>
                          <a:ea typeface="Calibri"/>
                          <a:cs typeface="Times New Roman"/>
                        </a:rPr>
                        <a:t>SD</a:t>
                      </a:r>
                      <a:r>
                        <a:rPr lang="en-US" sz="1200">
                          <a:solidFill>
                            <a:srgbClr val="000000"/>
                          </a:solidFill>
                          <a:effectLst/>
                          <a:latin typeface="Times New Roman"/>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Times New Roman"/>
                          <a:ea typeface="Calibri"/>
                          <a:cs typeface="Times New Roman"/>
                        </a:rPr>
                        <a:t>Post</a:t>
                      </a:r>
                    </a:p>
                    <a:p>
                      <a:pPr marL="0" marR="0" algn="ctr">
                        <a:lnSpc>
                          <a:spcPct val="115000"/>
                        </a:lnSpc>
                        <a:spcBef>
                          <a:spcPts val="0"/>
                        </a:spcBef>
                        <a:spcAft>
                          <a:spcPts val="0"/>
                        </a:spcAft>
                      </a:pPr>
                      <a:r>
                        <a:rPr lang="en-US" sz="1200" i="1">
                          <a:solidFill>
                            <a:srgbClr val="000000"/>
                          </a:solidFill>
                          <a:effectLst/>
                          <a:latin typeface="Times New Roman"/>
                          <a:ea typeface="Calibri"/>
                          <a:cs typeface="Times New Roman"/>
                        </a:rPr>
                        <a:t>M </a:t>
                      </a:r>
                      <a:r>
                        <a:rPr lang="en-US" sz="1200">
                          <a:solidFill>
                            <a:srgbClr val="000000"/>
                          </a:solidFill>
                          <a:effectLst/>
                          <a:latin typeface="Times New Roman"/>
                          <a:ea typeface="Calibri"/>
                          <a:cs typeface="Times New Roman"/>
                        </a:rPr>
                        <a:t>(</a:t>
                      </a:r>
                      <a:r>
                        <a:rPr lang="en-US" sz="1200" i="1">
                          <a:solidFill>
                            <a:srgbClr val="000000"/>
                          </a:solidFill>
                          <a:effectLst/>
                          <a:latin typeface="Times New Roman"/>
                          <a:ea typeface="Calibri"/>
                          <a:cs typeface="Times New Roman"/>
                        </a:rPr>
                        <a:t>SD</a:t>
                      </a:r>
                      <a:r>
                        <a:rPr lang="en-US" sz="1200">
                          <a:solidFill>
                            <a:srgbClr val="000000"/>
                          </a:solidFill>
                          <a:effectLst/>
                          <a:latin typeface="Times New Roman"/>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a:solidFill>
                            <a:srgbClr val="000000"/>
                          </a:solidFill>
                          <a:effectLst/>
                          <a:latin typeface="Times New Roman"/>
                          <a:ea typeface="Calibri"/>
                          <a:cs typeface="Times New Roman"/>
                        </a:rPr>
                        <a:t>t </a:t>
                      </a:r>
                      <a:r>
                        <a:rPr lang="en-US" sz="1200">
                          <a:solidFill>
                            <a:srgbClr val="000000"/>
                          </a:solidFill>
                          <a:effectLst/>
                          <a:latin typeface="Times New Roman"/>
                          <a:ea typeface="Calibri"/>
                          <a:cs typeface="Times New Roman"/>
                        </a:rPr>
                        <a:t>(</a:t>
                      </a:r>
                      <a:r>
                        <a:rPr lang="en-US" sz="1200" i="1">
                          <a:solidFill>
                            <a:srgbClr val="000000"/>
                          </a:solidFill>
                          <a:effectLst/>
                          <a:latin typeface="Times New Roman"/>
                          <a:ea typeface="Calibri"/>
                          <a:cs typeface="Times New Roman"/>
                        </a:rPr>
                        <a:t>p</a:t>
                      </a:r>
                      <a:r>
                        <a:rPr lang="en-US" sz="1200">
                          <a:solidFill>
                            <a:srgbClr val="000000"/>
                          </a:solidFill>
                          <a:effectLst/>
                          <a:latin typeface="Times New Roman"/>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200000"/>
                        </a:lnSpc>
                        <a:spcBef>
                          <a:spcPts val="0"/>
                        </a:spcBef>
                        <a:spcAft>
                          <a:spcPts val="0"/>
                        </a:spcAft>
                      </a:pPr>
                      <a:r>
                        <a:rPr lang="en-US" sz="1200">
                          <a:solidFill>
                            <a:srgbClr val="000000"/>
                          </a:solidFill>
                          <a:effectLst/>
                          <a:latin typeface="Times New Roman"/>
                          <a:ea typeface="Calibri"/>
                          <a:cs typeface="Times New Roman"/>
                        </a:rPr>
                        <a:t>LSC-Math; 1 - Prepared to Provide Guidance</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1 - 4</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2.78 (0.60)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2.84 (0.70)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-0.52 (.610)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lnSpc>
                          <a:spcPct val="200000"/>
                        </a:lnSpc>
                        <a:spcBef>
                          <a:spcPts val="0"/>
                        </a:spcBef>
                        <a:spcAft>
                          <a:spcPts val="0"/>
                        </a:spcAft>
                      </a:pPr>
                      <a:r>
                        <a:rPr lang="en-US" sz="1200">
                          <a:solidFill>
                            <a:srgbClr val="000000"/>
                          </a:solidFill>
                          <a:effectLst/>
                          <a:latin typeface="Times New Roman"/>
                          <a:ea typeface="Calibri"/>
                          <a:cs typeface="Times New Roman"/>
                        </a:rPr>
                        <a:t>LSC-Math; 2 - Pedagogical Preparedness</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1 - 4</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2.70 (0.65)</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3.20 (0.67)</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-3.82 (.001)</a:t>
                      </a:r>
                    </a:p>
                  </a:txBody>
                  <a:tcPr marL="68580" marR="68580" marT="0" marB="0" anchor="ctr">
                    <a:lnL>
                      <a:noFill/>
                    </a:lnL>
                    <a:lnR>
                      <a:noFill/>
                    </a:lnR>
                    <a:lnT>
                      <a:noFill/>
                    </a:lnT>
                    <a:lnB>
                      <a:noFill/>
                    </a:lnB>
                  </a:tcPr>
                </a:tc>
              </a:tr>
              <a:tr h="0">
                <a:tc>
                  <a:txBody>
                    <a:bodyPr/>
                    <a:lstStyle/>
                    <a:p>
                      <a:pPr marL="0" marR="0">
                        <a:lnSpc>
                          <a:spcPct val="200000"/>
                        </a:lnSpc>
                        <a:spcBef>
                          <a:spcPts val="0"/>
                        </a:spcBef>
                        <a:spcAft>
                          <a:spcPts val="0"/>
                        </a:spcAft>
                      </a:pPr>
                      <a:r>
                        <a:rPr lang="en-US" sz="1200">
                          <a:solidFill>
                            <a:srgbClr val="000000"/>
                          </a:solidFill>
                          <a:effectLst/>
                          <a:latin typeface="Times New Roman"/>
                          <a:ea typeface="Calibri"/>
                          <a:cs typeface="Times New Roman"/>
                        </a:rPr>
                        <a:t>LSC-Math; 3 - Investigative Culture</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1 - 5</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3.99 (0.53)</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4.16 (0.60)</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-2.94 (.007)</a:t>
                      </a:r>
                    </a:p>
                  </a:txBody>
                  <a:tcPr marL="68580" marR="68580" marT="0" marB="0" anchor="ctr">
                    <a:lnL>
                      <a:noFill/>
                    </a:lnL>
                    <a:lnR>
                      <a:noFill/>
                    </a:lnR>
                    <a:lnT>
                      <a:noFill/>
                    </a:lnT>
                    <a:lnB>
                      <a:noFill/>
                    </a:lnB>
                  </a:tcPr>
                </a:tc>
              </a:tr>
              <a:tr h="0">
                <a:tc>
                  <a:txBody>
                    <a:bodyPr/>
                    <a:lstStyle/>
                    <a:p>
                      <a:pPr marL="0" marR="0">
                        <a:lnSpc>
                          <a:spcPct val="200000"/>
                        </a:lnSpc>
                        <a:spcBef>
                          <a:spcPts val="0"/>
                        </a:spcBef>
                        <a:spcAft>
                          <a:spcPts val="0"/>
                        </a:spcAft>
                      </a:pPr>
                      <a:r>
                        <a:rPr lang="en-US" sz="1200">
                          <a:solidFill>
                            <a:srgbClr val="000000"/>
                          </a:solidFill>
                          <a:effectLst/>
                          <a:latin typeface="Times New Roman"/>
                          <a:ea typeface="Calibri"/>
                          <a:cs typeface="Times New Roman"/>
                        </a:rPr>
                        <a:t>LSC-Math; 4 - Investigative Practices</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1 - 5</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2.12 (0.45)</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2.31 (0.55)</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-2.15 (.041)</a:t>
                      </a:r>
                    </a:p>
                  </a:txBody>
                  <a:tcPr marL="68580" marR="68580" marT="0" marB="0" anchor="ctr">
                    <a:lnL>
                      <a:noFill/>
                    </a:lnL>
                    <a:lnR>
                      <a:noFill/>
                    </a:lnR>
                    <a:lnT>
                      <a:noFill/>
                    </a:lnT>
                    <a:lnB>
                      <a:noFill/>
                    </a:lnB>
                  </a:tcPr>
                </a:tc>
              </a:tr>
              <a:tr h="0">
                <a:tc>
                  <a:txBody>
                    <a:bodyPr/>
                    <a:lstStyle/>
                    <a:p>
                      <a:pPr marL="0" marR="0">
                        <a:lnSpc>
                          <a:spcPct val="200000"/>
                        </a:lnSpc>
                        <a:spcBef>
                          <a:spcPts val="0"/>
                        </a:spcBef>
                        <a:spcAft>
                          <a:spcPts val="0"/>
                        </a:spcAft>
                      </a:pPr>
                      <a:r>
                        <a:rPr lang="en-US" sz="1200">
                          <a:solidFill>
                            <a:srgbClr val="000000"/>
                          </a:solidFill>
                          <a:effectLst/>
                          <a:latin typeface="Times New Roman"/>
                          <a:ea typeface="Calibri"/>
                          <a:cs typeface="Times New Roman"/>
                        </a:rPr>
                        <a:t>LSC-Math; 5 - Standards-Based Teaching</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1 - 5</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3.81 (0.81)</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3.83 (0.97)</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-0.13 (.896)</a:t>
                      </a:r>
                    </a:p>
                  </a:txBody>
                  <a:tcPr marL="68580" marR="68580" marT="0" marB="0" anchor="ctr">
                    <a:lnL>
                      <a:noFill/>
                    </a:lnL>
                    <a:lnR>
                      <a:noFill/>
                    </a:lnR>
                    <a:lnT>
                      <a:noFill/>
                    </a:lnT>
                    <a:lnB>
                      <a:noFill/>
                    </a:lnB>
                  </a:tcPr>
                </a:tc>
              </a:tr>
              <a:tr h="0">
                <a:tc>
                  <a:txBody>
                    <a:bodyPr/>
                    <a:lstStyle/>
                    <a:p>
                      <a:pPr marL="0" marR="0">
                        <a:lnSpc>
                          <a:spcPct val="200000"/>
                        </a:lnSpc>
                        <a:spcBef>
                          <a:spcPts val="0"/>
                        </a:spcBef>
                        <a:spcAft>
                          <a:spcPts val="0"/>
                        </a:spcAft>
                      </a:pPr>
                      <a:r>
                        <a:rPr lang="en-US" sz="1200">
                          <a:solidFill>
                            <a:srgbClr val="000000"/>
                          </a:solidFill>
                          <a:effectLst/>
                          <a:latin typeface="Times New Roman"/>
                          <a:ea typeface="Calibri"/>
                          <a:cs typeface="Times New Roman"/>
                        </a:rPr>
                        <a:t>MTEBI; 6 - Personal MT Efficacy</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1 - 5</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4.23 (0.33)</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4.41 (0.36)</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-2.48 (.020)</a:t>
                      </a:r>
                    </a:p>
                  </a:txBody>
                  <a:tcPr marL="68580" marR="68580" marT="0" marB="0" anchor="ctr">
                    <a:lnL>
                      <a:noFill/>
                    </a:lnL>
                    <a:lnR>
                      <a:noFill/>
                    </a:lnR>
                    <a:lnT>
                      <a:noFill/>
                    </a:lnT>
                    <a:lnB>
                      <a:noFill/>
                    </a:lnB>
                  </a:tcPr>
                </a:tc>
              </a:tr>
              <a:tr h="0">
                <a:tc>
                  <a:txBody>
                    <a:bodyPr/>
                    <a:lstStyle/>
                    <a:p>
                      <a:pPr marL="0" marR="0">
                        <a:lnSpc>
                          <a:spcPct val="200000"/>
                        </a:lnSpc>
                        <a:spcBef>
                          <a:spcPts val="0"/>
                        </a:spcBef>
                        <a:spcAft>
                          <a:spcPts val="0"/>
                        </a:spcAft>
                      </a:pPr>
                      <a:r>
                        <a:rPr lang="en-US" sz="1200">
                          <a:solidFill>
                            <a:srgbClr val="000000"/>
                          </a:solidFill>
                          <a:effectLst/>
                          <a:latin typeface="Times New Roman"/>
                          <a:ea typeface="Calibri"/>
                          <a:cs typeface="Times New Roman"/>
                        </a:rPr>
                        <a:t>MTEBI; 7 - MT Outcome Expectancy</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1 - 5</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3.60 (0.60)</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3.65 (0.49)</a:t>
                      </a:r>
                    </a:p>
                  </a:txBody>
                  <a:tcPr marL="0" marR="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-0.70 (.488)</a:t>
                      </a:r>
                    </a:p>
                  </a:txBody>
                  <a:tcPr marL="68580" marR="68580" marT="0" marB="0" anchor="ctr">
                    <a:lnL>
                      <a:noFill/>
                    </a:lnL>
                    <a:lnR>
                      <a:noFill/>
                    </a:lnR>
                    <a:lnT>
                      <a:noFill/>
                    </a:lnT>
                    <a:lnB>
                      <a:noFill/>
                    </a:lnB>
                  </a:tcPr>
                </a:tc>
              </a:tr>
              <a:tr h="0">
                <a:tc>
                  <a:txBody>
                    <a:bodyPr/>
                    <a:lstStyle/>
                    <a:p>
                      <a:pPr marL="0" marR="0">
                        <a:lnSpc>
                          <a:spcPct val="200000"/>
                        </a:lnSpc>
                        <a:spcBef>
                          <a:spcPts val="0"/>
                        </a:spcBef>
                        <a:spcAft>
                          <a:spcPts val="0"/>
                        </a:spcAft>
                      </a:pPr>
                      <a:r>
                        <a:rPr lang="en-US" sz="1200">
                          <a:solidFill>
                            <a:srgbClr val="000000"/>
                          </a:solidFill>
                          <a:effectLst/>
                          <a:latin typeface="Times New Roman"/>
                          <a:ea typeface="Calibri"/>
                          <a:cs typeface="Times New Roman"/>
                        </a:rPr>
                        <a:t>LSC-Math; 8 - Traditional Practices</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1 - 5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3.80 (0.71)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3.84 (0.55)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-0.38 (.705)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0">
                <a:tc gridSpan="5">
                  <a:txBody>
                    <a:bodyPr/>
                    <a:lstStyle/>
                    <a:p>
                      <a:pPr marL="0" marR="0">
                        <a:lnSpc>
                          <a:spcPct val="200000"/>
                        </a:lnSpc>
                        <a:spcBef>
                          <a:spcPts val="0"/>
                        </a:spcBef>
                        <a:spcAft>
                          <a:spcPts val="0"/>
                        </a:spcAft>
                      </a:pPr>
                      <a:r>
                        <a:rPr lang="en-US" sz="1200" i="1" dirty="0">
                          <a:solidFill>
                            <a:srgbClr val="000000"/>
                          </a:solidFill>
                          <a:effectLst/>
                          <a:latin typeface="Times New Roman"/>
                          <a:ea typeface="Calibri"/>
                          <a:cs typeface="Times New Roman"/>
                        </a:rPr>
                        <a:t>Note.</a:t>
                      </a:r>
                      <a:r>
                        <a:rPr lang="en-US" sz="1200" dirty="0">
                          <a:solidFill>
                            <a:srgbClr val="000000"/>
                          </a:solidFill>
                          <a:effectLst/>
                          <a:latin typeface="Times New Roman"/>
                          <a:ea typeface="Calibri"/>
                          <a:cs typeface="Times New Roman"/>
                        </a:rPr>
                        <a:t> MT = Mathematics Teaching. </a:t>
                      </a:r>
                      <a:r>
                        <a:rPr lang="en-US" sz="1200" i="1" dirty="0" err="1">
                          <a:solidFill>
                            <a:srgbClr val="000000"/>
                          </a:solidFill>
                          <a:effectLst/>
                          <a:latin typeface="Times New Roman"/>
                          <a:ea typeface="Calibri"/>
                          <a:cs typeface="Times New Roman"/>
                        </a:rPr>
                        <a:t>df</a:t>
                      </a:r>
                      <a:r>
                        <a:rPr lang="en-US" sz="1200" dirty="0">
                          <a:solidFill>
                            <a:srgbClr val="000000"/>
                          </a:solidFill>
                          <a:effectLst/>
                          <a:latin typeface="Times New Roman"/>
                          <a:ea typeface="Calibri"/>
                          <a:cs typeface="Times New Roman"/>
                        </a:rPr>
                        <a:t> = 26.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8" name="Group 17"/>
          <p:cNvGrpSpPr/>
          <p:nvPr/>
        </p:nvGrpSpPr>
        <p:grpSpPr>
          <a:xfrm>
            <a:off x="1453551" y="1751935"/>
            <a:ext cx="6852249" cy="4039265"/>
            <a:chOff x="1453551" y="1369569"/>
            <a:chExt cx="6166449" cy="4436710"/>
          </a:xfrm>
        </p:grpSpPr>
        <p:graphicFrame>
          <p:nvGraphicFramePr>
            <p:cNvPr id="19" name="Chart 18"/>
            <p:cNvGraphicFramePr/>
            <p:nvPr>
              <p:extLst>
                <p:ext uri="{D42A27DB-BD31-4B8C-83A1-F6EECF244321}">
                  <p14:modId xmlns:p14="http://schemas.microsoft.com/office/powerpoint/2010/main" val="1853484115"/>
                </p:ext>
              </p:extLst>
            </p:nvPr>
          </p:nvGraphicFramePr>
          <p:xfrm>
            <a:off x="1524000" y="1369569"/>
            <a:ext cx="6096000" cy="4436710"/>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19"/>
            <p:cNvSpPr/>
            <p:nvPr/>
          </p:nvSpPr>
          <p:spPr>
            <a:xfrm>
              <a:off x="1453551" y="5175968"/>
              <a:ext cx="3488418" cy="574702"/>
            </a:xfrm>
            <a:prstGeom prst="rect">
              <a:avLst/>
            </a:prstGeom>
          </p:spPr>
          <p:txBody>
            <a:bodyPr wrap="none">
              <a:spAutoFit/>
            </a:bodyPr>
            <a:lstStyle/>
            <a:p>
              <a:pPr>
                <a:lnSpc>
                  <a:spcPct val="200000"/>
                </a:lnSpc>
              </a:pPr>
              <a:r>
                <a:rPr lang="en-US" sz="1400" dirty="0" err="1" smtClean="0">
                  <a:solidFill>
                    <a:srgbClr val="000000"/>
                  </a:solidFill>
                  <a:latin typeface="+mj-lt"/>
                  <a:ea typeface="Calibri"/>
                  <a:cs typeface="Times New Roman"/>
                </a:rPr>
                <a:t>n.s</a:t>
              </a:r>
              <a:r>
                <a:rPr lang="en-US" sz="1400" dirty="0" smtClean="0">
                  <a:solidFill>
                    <a:srgbClr val="000000"/>
                  </a:solidFill>
                  <a:latin typeface="+mj-lt"/>
                  <a:ea typeface="Calibri"/>
                  <a:cs typeface="Times New Roman"/>
                </a:rPr>
                <a:t>. not significant; * hypothesized to decrease</a:t>
              </a:r>
              <a:endParaRPr lang="en-US" sz="1400" dirty="0">
                <a:solidFill>
                  <a:srgbClr val="000000"/>
                </a:solidFill>
                <a:latin typeface="+mj-lt"/>
                <a:ea typeface="Calibri"/>
                <a:cs typeface="Times New Roman"/>
              </a:endParaRPr>
            </a:p>
          </p:txBody>
        </p:sp>
      </p:grpSp>
      <p:grpSp>
        <p:nvGrpSpPr>
          <p:cNvPr id="12" name="Group 11"/>
          <p:cNvGrpSpPr/>
          <p:nvPr/>
        </p:nvGrpSpPr>
        <p:grpSpPr>
          <a:xfrm>
            <a:off x="1447800" y="1751935"/>
            <a:ext cx="6172200" cy="3921760"/>
            <a:chOff x="1447800" y="1369569"/>
            <a:chExt cx="6172200" cy="4307642"/>
          </a:xfrm>
        </p:grpSpPr>
        <p:sp>
          <p:nvSpPr>
            <p:cNvPr id="14" name="Rectangle 13"/>
            <p:cNvSpPr/>
            <p:nvPr/>
          </p:nvSpPr>
          <p:spPr>
            <a:xfrm>
              <a:off x="1447800" y="5175966"/>
              <a:ext cx="1617751" cy="501245"/>
            </a:xfrm>
            <a:prstGeom prst="rect">
              <a:avLst/>
            </a:prstGeom>
          </p:spPr>
          <p:txBody>
            <a:bodyPr wrap="none">
              <a:spAutoFit/>
            </a:bodyPr>
            <a:lstStyle/>
            <a:p>
              <a:pPr>
                <a:lnSpc>
                  <a:spcPct val="200000"/>
                </a:lnSpc>
              </a:pPr>
              <a:r>
                <a:rPr lang="en-US" sz="1400" dirty="0" err="1">
                  <a:solidFill>
                    <a:srgbClr val="000000"/>
                  </a:solidFill>
                  <a:ea typeface="Calibri"/>
                  <a:cs typeface="Times New Roman"/>
                </a:rPr>
                <a:t>n.s</a:t>
              </a:r>
              <a:r>
                <a:rPr lang="en-US" sz="1400" dirty="0">
                  <a:solidFill>
                    <a:srgbClr val="000000"/>
                  </a:solidFill>
                  <a:ea typeface="Calibri"/>
                  <a:cs typeface="Times New Roman"/>
                </a:rPr>
                <a:t>. not significant</a:t>
              </a:r>
            </a:p>
          </p:txBody>
        </p:sp>
        <p:graphicFrame>
          <p:nvGraphicFramePr>
            <p:cNvPr id="13" name="Chart 12"/>
            <p:cNvGraphicFramePr/>
            <p:nvPr>
              <p:extLst>
                <p:ext uri="{D42A27DB-BD31-4B8C-83A1-F6EECF244321}">
                  <p14:modId xmlns:p14="http://schemas.microsoft.com/office/powerpoint/2010/main" val="919710850"/>
                </p:ext>
              </p:extLst>
            </p:nvPr>
          </p:nvGraphicFramePr>
          <p:xfrm>
            <a:off x="1524000" y="1369569"/>
            <a:ext cx="6096000" cy="4064001"/>
          </p:xfrm>
          <a:graphic>
            <a:graphicData uri="http://schemas.openxmlformats.org/drawingml/2006/chart">
              <c:chart xmlns:c="http://schemas.openxmlformats.org/drawingml/2006/chart" xmlns:r="http://schemas.openxmlformats.org/officeDocument/2006/relationships" r:id="rId6"/>
            </a:graphicData>
          </a:graphic>
        </p:graphicFrame>
      </p:grpSp>
      <p:sp>
        <p:nvSpPr>
          <p:cNvPr id="17" name="TextBox 16"/>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277342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Results</a:t>
            </a:r>
            <a:endParaRPr lang="en-US" sz="2800" b="1" dirty="0"/>
          </a:p>
        </p:txBody>
      </p:sp>
      <p:sp>
        <p:nvSpPr>
          <p:cNvPr id="2" name="TextBox 1"/>
          <p:cNvSpPr txBox="1"/>
          <p:nvPr/>
        </p:nvSpPr>
        <p:spPr>
          <a:xfrm>
            <a:off x="0" y="1295400"/>
            <a:ext cx="9144000" cy="456535"/>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solidFill>
                  <a:prstClr val="black"/>
                </a:solidFill>
                <a:ea typeface="Calibri"/>
                <a:cs typeface="Times New Roman"/>
              </a:rPr>
              <a:t>Interview Data</a:t>
            </a:r>
          </a:p>
        </p:txBody>
      </p:sp>
      <p:graphicFrame>
        <p:nvGraphicFramePr>
          <p:cNvPr id="5" name="Table 4"/>
          <p:cNvGraphicFramePr>
            <a:graphicFrameLocks noGrp="1"/>
          </p:cNvGraphicFramePr>
          <p:nvPr>
            <p:extLst>
              <p:ext uri="{D42A27DB-BD31-4B8C-83A1-F6EECF244321}">
                <p14:modId xmlns:p14="http://schemas.microsoft.com/office/powerpoint/2010/main" val="2683609178"/>
              </p:ext>
            </p:extLst>
          </p:nvPr>
        </p:nvGraphicFramePr>
        <p:xfrm>
          <a:off x="1533526" y="1828800"/>
          <a:ext cx="6076949" cy="1517904"/>
        </p:xfrm>
        <a:graphic>
          <a:graphicData uri="http://schemas.openxmlformats.org/drawingml/2006/table">
            <a:tbl>
              <a:tblPr bandRow="1"/>
              <a:tblGrid>
                <a:gridCol w="2981361"/>
                <a:gridCol w="571142"/>
                <a:gridCol w="841482"/>
                <a:gridCol w="841482"/>
                <a:gridCol w="841482"/>
              </a:tblGrid>
              <a:tr h="0">
                <a:tc gridSpan="5">
                  <a:txBody>
                    <a:bodyPr/>
                    <a:lstStyle/>
                    <a:p>
                      <a:pPr marL="0" marR="0">
                        <a:lnSpc>
                          <a:spcPct val="100000"/>
                        </a:lnSpc>
                        <a:spcBef>
                          <a:spcPts val="0"/>
                        </a:spcBef>
                        <a:spcAft>
                          <a:spcPts val="0"/>
                        </a:spcAft>
                      </a:pPr>
                      <a:r>
                        <a:rPr lang="en-US" sz="1200" dirty="0" smtClean="0">
                          <a:solidFill>
                            <a:srgbClr val="000000"/>
                          </a:solidFill>
                          <a:effectLst/>
                          <a:latin typeface="Times New Roman"/>
                          <a:ea typeface="Calibri"/>
                          <a:cs typeface="Times New Roman"/>
                        </a:rPr>
                        <a:t>Table </a:t>
                      </a:r>
                      <a:r>
                        <a:rPr lang="en-US" sz="1200" dirty="0">
                          <a:solidFill>
                            <a:srgbClr val="000000"/>
                          </a:solidFill>
                          <a:effectLst/>
                          <a:latin typeface="Times New Roman"/>
                          <a:ea typeface="Calibri"/>
                          <a:cs typeface="Times New Roman"/>
                        </a:rPr>
                        <a:t>2</a:t>
                      </a:r>
                    </a:p>
                    <a:p>
                      <a:pPr marL="0" marR="0">
                        <a:lnSpc>
                          <a:spcPct val="100000"/>
                        </a:lnSpc>
                        <a:spcBef>
                          <a:spcPts val="0"/>
                        </a:spcBef>
                        <a:spcAft>
                          <a:spcPts val="0"/>
                        </a:spcAft>
                      </a:pPr>
                      <a:r>
                        <a:rPr lang="en-US" sz="1200" i="1" dirty="0">
                          <a:solidFill>
                            <a:srgbClr val="000000"/>
                          </a:solidFill>
                          <a:effectLst/>
                          <a:latin typeface="Times New Roman"/>
                          <a:ea typeface="Calibri"/>
                          <a:cs typeface="Times New Roman"/>
                        </a:rPr>
                        <a:t>Observation and Interview Results</a:t>
                      </a:r>
                      <a:endParaRPr lang="en-US" sz="1200" dirty="0">
                        <a:solidFill>
                          <a:srgbClr val="000000"/>
                        </a:solidFill>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200" dirty="0">
                          <a:solidFill>
                            <a:srgbClr val="000000"/>
                          </a:solidFill>
                          <a:effectLst/>
                          <a:latin typeface="Times New Roman"/>
                          <a:ea typeface="Calibri"/>
                          <a:cs typeface="Times New Roman"/>
                        </a:rPr>
                        <a:t>Survey; Hypothesis - Composite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a:ea typeface="Calibri"/>
                          <a:cs typeface="Times New Roman"/>
                        </a:rPr>
                        <a:t>Scale</a:t>
                      </a:r>
                    </a:p>
                    <a:p>
                      <a:pPr marL="0" marR="0" algn="ctr">
                        <a:lnSpc>
                          <a:spcPct val="115000"/>
                        </a:lnSpc>
                        <a:spcBef>
                          <a:spcPts val="0"/>
                        </a:spcBef>
                        <a:spcAft>
                          <a:spcPts val="0"/>
                        </a:spcAft>
                      </a:pPr>
                      <a:r>
                        <a:rPr lang="en-US" sz="1200" dirty="0">
                          <a:solidFill>
                            <a:srgbClr val="000000"/>
                          </a:solidFill>
                          <a:effectLst/>
                          <a:latin typeface="Times New Roman"/>
                          <a:ea typeface="Calibri"/>
                          <a:cs typeface="Times New Roman"/>
                        </a:rPr>
                        <a:t>Range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a:ea typeface="Calibri"/>
                          <a:cs typeface="Times New Roman"/>
                        </a:rPr>
                        <a:t>Pre</a:t>
                      </a:r>
                    </a:p>
                    <a:p>
                      <a:pPr marL="0" marR="0" algn="ctr">
                        <a:lnSpc>
                          <a:spcPct val="115000"/>
                        </a:lnSpc>
                        <a:spcBef>
                          <a:spcPts val="0"/>
                        </a:spcBef>
                        <a:spcAft>
                          <a:spcPts val="0"/>
                        </a:spcAft>
                      </a:pPr>
                      <a:r>
                        <a:rPr lang="en-US" sz="1200" i="1" dirty="0">
                          <a:solidFill>
                            <a:srgbClr val="000000"/>
                          </a:solidFill>
                          <a:effectLst/>
                          <a:latin typeface="Times New Roman"/>
                          <a:ea typeface="Calibri"/>
                          <a:cs typeface="Times New Roman"/>
                        </a:rPr>
                        <a:t>M </a:t>
                      </a:r>
                      <a:r>
                        <a:rPr lang="en-US" sz="1200" dirty="0">
                          <a:solidFill>
                            <a:srgbClr val="000000"/>
                          </a:solidFill>
                          <a:effectLst/>
                          <a:latin typeface="Times New Roman"/>
                          <a:ea typeface="Calibri"/>
                          <a:cs typeface="Times New Roman"/>
                        </a:rPr>
                        <a:t>(</a:t>
                      </a:r>
                      <a:r>
                        <a:rPr lang="en-US" sz="1200" i="1" dirty="0">
                          <a:solidFill>
                            <a:srgbClr val="000000"/>
                          </a:solidFill>
                          <a:effectLst/>
                          <a:latin typeface="Times New Roman"/>
                          <a:ea typeface="Calibri"/>
                          <a:cs typeface="Times New Roman"/>
                        </a:rPr>
                        <a:t>SD</a:t>
                      </a:r>
                      <a:r>
                        <a:rPr lang="en-US" sz="1200" dirty="0">
                          <a:solidFill>
                            <a:srgbClr val="000000"/>
                          </a:solidFill>
                          <a:effectLst/>
                          <a:latin typeface="Times New Roman"/>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a:ea typeface="Calibri"/>
                          <a:cs typeface="Times New Roman"/>
                        </a:rPr>
                        <a:t>Post</a:t>
                      </a:r>
                    </a:p>
                    <a:p>
                      <a:pPr marL="0" marR="0" algn="ctr">
                        <a:lnSpc>
                          <a:spcPct val="115000"/>
                        </a:lnSpc>
                        <a:spcBef>
                          <a:spcPts val="0"/>
                        </a:spcBef>
                        <a:spcAft>
                          <a:spcPts val="0"/>
                        </a:spcAft>
                      </a:pPr>
                      <a:r>
                        <a:rPr lang="en-US" sz="1200" i="1" dirty="0">
                          <a:solidFill>
                            <a:srgbClr val="000000"/>
                          </a:solidFill>
                          <a:effectLst/>
                          <a:latin typeface="Times New Roman"/>
                          <a:ea typeface="Calibri"/>
                          <a:cs typeface="Times New Roman"/>
                        </a:rPr>
                        <a:t>M </a:t>
                      </a:r>
                      <a:r>
                        <a:rPr lang="en-US" sz="1200" dirty="0">
                          <a:solidFill>
                            <a:srgbClr val="000000"/>
                          </a:solidFill>
                          <a:effectLst/>
                          <a:latin typeface="Times New Roman"/>
                          <a:ea typeface="Calibri"/>
                          <a:cs typeface="Times New Roman"/>
                        </a:rPr>
                        <a:t>(</a:t>
                      </a:r>
                      <a:r>
                        <a:rPr lang="en-US" sz="1200" i="1" dirty="0">
                          <a:solidFill>
                            <a:srgbClr val="000000"/>
                          </a:solidFill>
                          <a:effectLst/>
                          <a:latin typeface="Times New Roman"/>
                          <a:ea typeface="Calibri"/>
                          <a:cs typeface="Times New Roman"/>
                        </a:rPr>
                        <a:t>SD</a:t>
                      </a:r>
                      <a:r>
                        <a:rPr lang="en-US" sz="1200" dirty="0">
                          <a:solidFill>
                            <a:srgbClr val="000000"/>
                          </a:solidFill>
                          <a:effectLst/>
                          <a:latin typeface="Times New Roman"/>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a:solidFill>
                            <a:srgbClr val="000000"/>
                          </a:solidFill>
                          <a:effectLst/>
                          <a:latin typeface="Times New Roman"/>
                          <a:ea typeface="Calibri"/>
                          <a:cs typeface="Times New Roman"/>
                        </a:rPr>
                        <a:t>t </a:t>
                      </a:r>
                      <a:r>
                        <a:rPr lang="en-US" sz="1200">
                          <a:solidFill>
                            <a:srgbClr val="000000"/>
                          </a:solidFill>
                          <a:effectLst/>
                          <a:latin typeface="Times New Roman"/>
                          <a:ea typeface="Calibri"/>
                          <a:cs typeface="Times New Roman"/>
                        </a:rPr>
                        <a:t>(</a:t>
                      </a:r>
                      <a:r>
                        <a:rPr lang="en-US" sz="1200" i="1">
                          <a:solidFill>
                            <a:srgbClr val="000000"/>
                          </a:solidFill>
                          <a:effectLst/>
                          <a:latin typeface="Times New Roman"/>
                          <a:ea typeface="Calibri"/>
                          <a:cs typeface="Times New Roman"/>
                        </a:rPr>
                        <a:t>p</a:t>
                      </a:r>
                      <a:r>
                        <a:rPr lang="en-US" sz="1200">
                          <a:solidFill>
                            <a:srgbClr val="000000"/>
                          </a:solidFill>
                          <a:effectLst/>
                          <a:latin typeface="Times New Roman"/>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200000"/>
                        </a:lnSpc>
                        <a:spcBef>
                          <a:spcPts val="0"/>
                        </a:spcBef>
                        <a:spcAft>
                          <a:spcPts val="0"/>
                        </a:spcAft>
                      </a:pPr>
                      <a:r>
                        <a:rPr lang="en-US" sz="1200" dirty="0">
                          <a:solidFill>
                            <a:srgbClr val="000000"/>
                          </a:solidFill>
                          <a:effectLst/>
                          <a:latin typeface="Times New Roman"/>
                          <a:ea typeface="Calibri"/>
                          <a:cs typeface="Times New Roman"/>
                        </a:rPr>
                        <a:t>TBI; 9 - Reform-Based Practices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solidFill>
                            <a:srgbClr val="000000"/>
                          </a:solidFill>
                          <a:effectLst/>
                          <a:latin typeface="Times New Roman"/>
                          <a:ea typeface="Calibri"/>
                          <a:cs typeface="Times New Roman"/>
                        </a:rPr>
                        <a:t>1 - 5</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solidFill>
                            <a:srgbClr val="000000"/>
                          </a:solidFill>
                          <a:effectLst/>
                          <a:latin typeface="Times New Roman"/>
                          <a:ea typeface="Calibri"/>
                          <a:cs typeface="Times New Roman"/>
                        </a:rPr>
                        <a:t>2.36 (0.80)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solidFill>
                            <a:srgbClr val="000000"/>
                          </a:solidFill>
                          <a:effectLst/>
                          <a:latin typeface="Times New Roman"/>
                          <a:ea typeface="Calibri"/>
                          <a:cs typeface="Times New Roman"/>
                        </a:rPr>
                        <a:t>2.96 (0.91)</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solidFill>
                            <a:srgbClr val="000000"/>
                          </a:solidFill>
                          <a:effectLst/>
                          <a:latin typeface="Times New Roman"/>
                          <a:ea typeface="Calibri"/>
                          <a:cs typeface="Times New Roman"/>
                        </a:rPr>
                        <a:t>-2.69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gridSpan="5">
                  <a:txBody>
                    <a:bodyPr/>
                    <a:lstStyle/>
                    <a:p>
                      <a:pPr marL="0" marR="0">
                        <a:lnSpc>
                          <a:spcPct val="200000"/>
                        </a:lnSpc>
                        <a:spcBef>
                          <a:spcPts val="0"/>
                        </a:spcBef>
                        <a:spcAft>
                          <a:spcPts val="0"/>
                        </a:spcAft>
                      </a:pPr>
                      <a:r>
                        <a:rPr lang="en-US" sz="1200" i="1" dirty="0">
                          <a:solidFill>
                            <a:srgbClr val="000000"/>
                          </a:solidFill>
                          <a:effectLst/>
                          <a:latin typeface="Times New Roman"/>
                          <a:ea typeface="Calibri"/>
                          <a:cs typeface="Times New Roman"/>
                        </a:rPr>
                        <a:t>Note. </a:t>
                      </a:r>
                      <a:r>
                        <a:rPr lang="en-US" sz="1200" i="1" dirty="0" err="1">
                          <a:solidFill>
                            <a:srgbClr val="000000"/>
                          </a:solidFill>
                          <a:effectLst/>
                          <a:latin typeface="Times New Roman"/>
                          <a:ea typeface="Calibri"/>
                          <a:cs typeface="Times New Roman"/>
                        </a:rPr>
                        <a:t>df</a:t>
                      </a:r>
                      <a:r>
                        <a:rPr lang="en-US" sz="1200" dirty="0">
                          <a:solidFill>
                            <a:srgbClr val="000000"/>
                          </a:solidFill>
                          <a:effectLst/>
                          <a:latin typeface="Times New Roman"/>
                          <a:ea typeface="Calibri"/>
                          <a:cs typeface="Times New Roman"/>
                        </a:rPr>
                        <a:t> = 26. *** </a:t>
                      </a:r>
                      <a:r>
                        <a:rPr lang="en-US" sz="1200" i="1" dirty="0">
                          <a:solidFill>
                            <a:srgbClr val="000000"/>
                          </a:solidFill>
                          <a:effectLst/>
                          <a:latin typeface="Times New Roman"/>
                          <a:ea typeface="Calibri"/>
                          <a:cs typeface="Times New Roman"/>
                        </a:rPr>
                        <a:t>p</a:t>
                      </a:r>
                      <a:r>
                        <a:rPr lang="en-US" sz="1200" dirty="0">
                          <a:solidFill>
                            <a:srgbClr val="000000"/>
                          </a:solidFill>
                          <a:effectLst/>
                          <a:latin typeface="Times New Roman"/>
                          <a:ea typeface="Calibri"/>
                          <a:cs typeface="Times New Roman"/>
                        </a:rPr>
                        <a:t> &lt; .001</a:t>
                      </a:r>
                    </a:p>
                  </a:txBody>
                  <a:tcPr marL="68580" marR="68580" marT="0" marB="0">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8" name="Group 7"/>
          <p:cNvGrpSpPr/>
          <p:nvPr/>
        </p:nvGrpSpPr>
        <p:grpSpPr>
          <a:xfrm>
            <a:off x="1524000" y="1751935"/>
            <a:ext cx="5867400" cy="3880257"/>
            <a:chOff x="1524000" y="1369569"/>
            <a:chExt cx="6096000" cy="4262057"/>
          </a:xfrm>
        </p:grpSpPr>
        <p:graphicFrame>
          <p:nvGraphicFramePr>
            <p:cNvPr id="6" name="Chart 5"/>
            <p:cNvGraphicFramePr/>
            <p:nvPr>
              <p:extLst>
                <p:ext uri="{D42A27DB-BD31-4B8C-83A1-F6EECF244321}">
                  <p14:modId xmlns:p14="http://schemas.microsoft.com/office/powerpoint/2010/main" val="475416256"/>
                </p:ext>
              </p:extLst>
            </p:nvPr>
          </p:nvGraphicFramePr>
          <p:xfrm>
            <a:off x="1524000" y="1369569"/>
            <a:ext cx="60960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3424052" y="5175283"/>
              <a:ext cx="835485" cy="456343"/>
            </a:xfrm>
            <a:prstGeom prst="rect">
              <a:avLst/>
            </a:prstGeom>
          </p:spPr>
          <p:txBody>
            <a:bodyPr wrap="none">
              <a:spAutoFit/>
            </a:bodyPr>
            <a:lstStyle/>
            <a:p>
              <a:pPr>
                <a:lnSpc>
                  <a:spcPct val="200000"/>
                </a:lnSpc>
              </a:pPr>
              <a:r>
                <a:rPr lang="en-US" sz="1400" i="1" dirty="0">
                  <a:solidFill>
                    <a:srgbClr val="000000"/>
                  </a:solidFill>
                  <a:latin typeface="+mj-lt"/>
                  <a:ea typeface="Calibri"/>
                  <a:cs typeface="Times New Roman"/>
                </a:rPr>
                <a:t>p</a:t>
              </a:r>
              <a:r>
                <a:rPr lang="en-US" sz="1400" dirty="0">
                  <a:solidFill>
                    <a:srgbClr val="000000"/>
                  </a:solidFill>
                  <a:latin typeface="+mj-lt"/>
                  <a:ea typeface="Calibri"/>
                  <a:cs typeface="Times New Roman"/>
                </a:rPr>
                <a:t> &lt; .001</a:t>
              </a:r>
            </a:p>
          </p:txBody>
        </p:sp>
      </p:grpSp>
      <p:sp>
        <p:nvSpPr>
          <p:cNvPr id="14" name="TextBox 13"/>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620812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Results</a:t>
            </a:r>
            <a:endParaRPr lang="en-US" sz="2800" b="1" dirty="0"/>
          </a:p>
        </p:txBody>
      </p:sp>
      <p:sp>
        <p:nvSpPr>
          <p:cNvPr id="2" name="TextBox 1"/>
          <p:cNvSpPr txBox="1"/>
          <p:nvPr/>
        </p:nvSpPr>
        <p:spPr>
          <a:xfrm>
            <a:off x="0" y="1295400"/>
            <a:ext cx="9144000" cy="456535"/>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solidFill>
                  <a:prstClr val="black"/>
                </a:solidFill>
                <a:ea typeface="Calibri"/>
                <a:cs typeface="Times New Roman"/>
              </a:rPr>
              <a:t>Observation Data</a:t>
            </a:r>
          </a:p>
        </p:txBody>
      </p:sp>
      <p:grpSp>
        <p:nvGrpSpPr>
          <p:cNvPr id="12" name="Group 11"/>
          <p:cNvGrpSpPr/>
          <p:nvPr/>
        </p:nvGrpSpPr>
        <p:grpSpPr>
          <a:xfrm>
            <a:off x="1524000" y="1751935"/>
            <a:ext cx="6096000" cy="3880881"/>
            <a:chOff x="1524000" y="1369569"/>
            <a:chExt cx="6096000" cy="4262742"/>
          </a:xfrm>
        </p:grpSpPr>
        <p:graphicFrame>
          <p:nvGraphicFramePr>
            <p:cNvPr id="13" name="Chart 12"/>
            <p:cNvGraphicFramePr/>
            <p:nvPr>
              <p:extLst>
                <p:ext uri="{D42A27DB-BD31-4B8C-83A1-F6EECF244321}">
                  <p14:modId xmlns:p14="http://schemas.microsoft.com/office/powerpoint/2010/main" val="326482652"/>
                </p:ext>
              </p:extLst>
            </p:nvPr>
          </p:nvGraphicFramePr>
          <p:xfrm>
            <a:off x="1524000" y="1369569"/>
            <a:ext cx="60960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3352800" y="5175968"/>
              <a:ext cx="835485" cy="456343"/>
            </a:xfrm>
            <a:prstGeom prst="rect">
              <a:avLst/>
            </a:prstGeom>
          </p:spPr>
          <p:txBody>
            <a:bodyPr wrap="none">
              <a:spAutoFit/>
            </a:bodyPr>
            <a:lstStyle/>
            <a:p>
              <a:pPr>
                <a:lnSpc>
                  <a:spcPct val="200000"/>
                </a:lnSpc>
              </a:pPr>
              <a:r>
                <a:rPr lang="en-US" sz="1400" i="1" dirty="0">
                  <a:solidFill>
                    <a:srgbClr val="000000"/>
                  </a:solidFill>
                  <a:latin typeface="+mj-lt"/>
                  <a:ea typeface="Calibri"/>
                  <a:cs typeface="Times New Roman"/>
                </a:rPr>
                <a:t>p</a:t>
              </a:r>
              <a:r>
                <a:rPr lang="en-US" sz="1400" dirty="0">
                  <a:solidFill>
                    <a:srgbClr val="000000"/>
                  </a:solidFill>
                  <a:latin typeface="+mj-lt"/>
                  <a:ea typeface="Calibri"/>
                  <a:cs typeface="Times New Roman"/>
                </a:rPr>
                <a:t> &lt; .001</a:t>
              </a:r>
            </a:p>
          </p:txBody>
        </p:sp>
      </p:grpSp>
      <p:graphicFrame>
        <p:nvGraphicFramePr>
          <p:cNvPr id="5" name="Table 4"/>
          <p:cNvGraphicFramePr>
            <a:graphicFrameLocks noGrp="1"/>
          </p:cNvGraphicFramePr>
          <p:nvPr>
            <p:extLst>
              <p:ext uri="{D42A27DB-BD31-4B8C-83A1-F6EECF244321}">
                <p14:modId xmlns:p14="http://schemas.microsoft.com/office/powerpoint/2010/main" val="2038579255"/>
              </p:ext>
            </p:extLst>
          </p:nvPr>
        </p:nvGraphicFramePr>
        <p:xfrm>
          <a:off x="1533525" y="1828800"/>
          <a:ext cx="6076949" cy="1883664"/>
        </p:xfrm>
        <a:graphic>
          <a:graphicData uri="http://schemas.openxmlformats.org/drawingml/2006/table">
            <a:tbl>
              <a:tblPr bandRow="1"/>
              <a:tblGrid>
                <a:gridCol w="2981361"/>
                <a:gridCol w="571142"/>
                <a:gridCol w="841482"/>
                <a:gridCol w="841482"/>
                <a:gridCol w="841482"/>
              </a:tblGrid>
              <a:tr h="0">
                <a:tc gridSpan="5">
                  <a:txBody>
                    <a:bodyPr/>
                    <a:lstStyle/>
                    <a:p>
                      <a:pPr marL="0" marR="0">
                        <a:lnSpc>
                          <a:spcPct val="100000"/>
                        </a:lnSpc>
                        <a:spcBef>
                          <a:spcPts val="0"/>
                        </a:spcBef>
                        <a:spcAft>
                          <a:spcPts val="0"/>
                        </a:spcAft>
                      </a:pPr>
                      <a:r>
                        <a:rPr lang="en-US" sz="1200" dirty="0" smtClean="0">
                          <a:solidFill>
                            <a:srgbClr val="000000"/>
                          </a:solidFill>
                          <a:effectLst/>
                          <a:latin typeface="Times New Roman"/>
                          <a:ea typeface="Calibri"/>
                          <a:cs typeface="Times New Roman"/>
                        </a:rPr>
                        <a:t>Table 3</a:t>
                      </a:r>
                      <a:endParaRPr lang="en-US" sz="1200" dirty="0">
                        <a:solidFill>
                          <a:srgbClr val="000000"/>
                        </a:solidFill>
                        <a:effectLst/>
                        <a:latin typeface="Times New Roman"/>
                        <a:ea typeface="Calibri"/>
                        <a:cs typeface="Times New Roman"/>
                      </a:endParaRPr>
                    </a:p>
                    <a:p>
                      <a:pPr marL="0" marR="0">
                        <a:lnSpc>
                          <a:spcPct val="100000"/>
                        </a:lnSpc>
                        <a:spcBef>
                          <a:spcPts val="0"/>
                        </a:spcBef>
                        <a:spcAft>
                          <a:spcPts val="0"/>
                        </a:spcAft>
                      </a:pPr>
                      <a:r>
                        <a:rPr lang="en-US" sz="1200" i="1" dirty="0">
                          <a:solidFill>
                            <a:srgbClr val="000000"/>
                          </a:solidFill>
                          <a:effectLst/>
                          <a:latin typeface="Times New Roman"/>
                          <a:ea typeface="Calibri"/>
                          <a:cs typeface="Times New Roman"/>
                        </a:rPr>
                        <a:t>Observation and Interview Results</a:t>
                      </a:r>
                      <a:endParaRPr lang="en-US" sz="1200" dirty="0">
                        <a:solidFill>
                          <a:srgbClr val="000000"/>
                        </a:solidFill>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r>
                        <a:rPr lang="en-US" sz="1200" dirty="0">
                          <a:solidFill>
                            <a:srgbClr val="000000"/>
                          </a:solidFill>
                          <a:effectLst/>
                          <a:latin typeface="Times New Roman"/>
                          <a:ea typeface="Calibri"/>
                          <a:cs typeface="Times New Roman"/>
                        </a:rPr>
                        <a:t>Survey; Hypothesis - Composite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Times New Roman"/>
                          <a:ea typeface="Calibri"/>
                          <a:cs typeface="Times New Roman"/>
                        </a:rPr>
                        <a:t>Scale</a:t>
                      </a:r>
                    </a:p>
                    <a:p>
                      <a:pPr marL="0" marR="0" algn="ctr">
                        <a:lnSpc>
                          <a:spcPct val="115000"/>
                        </a:lnSpc>
                        <a:spcBef>
                          <a:spcPts val="0"/>
                        </a:spcBef>
                        <a:spcAft>
                          <a:spcPts val="0"/>
                        </a:spcAft>
                      </a:pPr>
                      <a:r>
                        <a:rPr lang="en-US" sz="1200">
                          <a:solidFill>
                            <a:srgbClr val="000000"/>
                          </a:solidFill>
                          <a:effectLst/>
                          <a:latin typeface="Times New Roman"/>
                          <a:ea typeface="Calibri"/>
                          <a:cs typeface="Times New Roman"/>
                        </a:rPr>
                        <a:t>Range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a:ea typeface="Calibri"/>
                          <a:cs typeface="Times New Roman"/>
                        </a:rPr>
                        <a:t>Pre</a:t>
                      </a:r>
                    </a:p>
                    <a:p>
                      <a:pPr marL="0" marR="0" algn="ctr">
                        <a:lnSpc>
                          <a:spcPct val="115000"/>
                        </a:lnSpc>
                        <a:spcBef>
                          <a:spcPts val="0"/>
                        </a:spcBef>
                        <a:spcAft>
                          <a:spcPts val="0"/>
                        </a:spcAft>
                      </a:pPr>
                      <a:r>
                        <a:rPr lang="en-US" sz="1200" i="1" dirty="0">
                          <a:solidFill>
                            <a:srgbClr val="000000"/>
                          </a:solidFill>
                          <a:effectLst/>
                          <a:latin typeface="Times New Roman"/>
                          <a:ea typeface="Calibri"/>
                          <a:cs typeface="Times New Roman"/>
                        </a:rPr>
                        <a:t>M </a:t>
                      </a:r>
                      <a:r>
                        <a:rPr lang="en-US" sz="1200" dirty="0">
                          <a:solidFill>
                            <a:srgbClr val="000000"/>
                          </a:solidFill>
                          <a:effectLst/>
                          <a:latin typeface="Times New Roman"/>
                          <a:ea typeface="Calibri"/>
                          <a:cs typeface="Times New Roman"/>
                        </a:rPr>
                        <a:t>(</a:t>
                      </a:r>
                      <a:r>
                        <a:rPr lang="en-US" sz="1200" i="1" dirty="0">
                          <a:solidFill>
                            <a:srgbClr val="000000"/>
                          </a:solidFill>
                          <a:effectLst/>
                          <a:latin typeface="Times New Roman"/>
                          <a:ea typeface="Calibri"/>
                          <a:cs typeface="Times New Roman"/>
                        </a:rPr>
                        <a:t>SD</a:t>
                      </a:r>
                      <a:r>
                        <a:rPr lang="en-US" sz="1200" dirty="0">
                          <a:solidFill>
                            <a:srgbClr val="000000"/>
                          </a:solidFill>
                          <a:effectLst/>
                          <a:latin typeface="Times New Roman"/>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a:ea typeface="Calibri"/>
                          <a:cs typeface="Times New Roman"/>
                        </a:rPr>
                        <a:t>Post</a:t>
                      </a:r>
                    </a:p>
                    <a:p>
                      <a:pPr marL="0" marR="0" algn="ctr">
                        <a:lnSpc>
                          <a:spcPct val="115000"/>
                        </a:lnSpc>
                        <a:spcBef>
                          <a:spcPts val="0"/>
                        </a:spcBef>
                        <a:spcAft>
                          <a:spcPts val="0"/>
                        </a:spcAft>
                      </a:pPr>
                      <a:r>
                        <a:rPr lang="en-US" sz="1200" i="1" dirty="0">
                          <a:solidFill>
                            <a:srgbClr val="000000"/>
                          </a:solidFill>
                          <a:effectLst/>
                          <a:latin typeface="Times New Roman"/>
                          <a:ea typeface="Calibri"/>
                          <a:cs typeface="Times New Roman"/>
                        </a:rPr>
                        <a:t>M </a:t>
                      </a:r>
                      <a:r>
                        <a:rPr lang="en-US" sz="1200" dirty="0">
                          <a:solidFill>
                            <a:srgbClr val="000000"/>
                          </a:solidFill>
                          <a:effectLst/>
                          <a:latin typeface="Times New Roman"/>
                          <a:ea typeface="Calibri"/>
                          <a:cs typeface="Times New Roman"/>
                        </a:rPr>
                        <a:t>(</a:t>
                      </a:r>
                      <a:r>
                        <a:rPr lang="en-US" sz="1200" i="1" dirty="0">
                          <a:solidFill>
                            <a:srgbClr val="000000"/>
                          </a:solidFill>
                          <a:effectLst/>
                          <a:latin typeface="Times New Roman"/>
                          <a:ea typeface="Calibri"/>
                          <a:cs typeface="Times New Roman"/>
                        </a:rPr>
                        <a:t>SD</a:t>
                      </a:r>
                      <a:r>
                        <a:rPr lang="en-US" sz="1200" dirty="0">
                          <a:solidFill>
                            <a:srgbClr val="000000"/>
                          </a:solidFill>
                          <a:effectLst/>
                          <a:latin typeface="Times New Roman"/>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i="1">
                          <a:solidFill>
                            <a:srgbClr val="000000"/>
                          </a:solidFill>
                          <a:effectLst/>
                          <a:latin typeface="Times New Roman"/>
                          <a:ea typeface="Calibri"/>
                          <a:cs typeface="Times New Roman"/>
                        </a:rPr>
                        <a:t>t </a:t>
                      </a:r>
                      <a:r>
                        <a:rPr lang="en-US" sz="1200">
                          <a:solidFill>
                            <a:srgbClr val="000000"/>
                          </a:solidFill>
                          <a:effectLst/>
                          <a:latin typeface="Times New Roman"/>
                          <a:ea typeface="Calibri"/>
                          <a:cs typeface="Times New Roman"/>
                        </a:rPr>
                        <a:t>(</a:t>
                      </a:r>
                      <a:r>
                        <a:rPr lang="en-US" sz="1200" i="1">
                          <a:solidFill>
                            <a:srgbClr val="000000"/>
                          </a:solidFill>
                          <a:effectLst/>
                          <a:latin typeface="Times New Roman"/>
                          <a:ea typeface="Calibri"/>
                          <a:cs typeface="Times New Roman"/>
                        </a:rPr>
                        <a:t>p</a:t>
                      </a:r>
                      <a:r>
                        <a:rPr lang="en-US" sz="1200">
                          <a:solidFill>
                            <a:srgbClr val="000000"/>
                          </a:solidFill>
                          <a:effectLst/>
                          <a:latin typeface="Times New Roman"/>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200000"/>
                        </a:lnSpc>
                        <a:spcBef>
                          <a:spcPts val="0"/>
                        </a:spcBef>
                        <a:spcAft>
                          <a:spcPts val="0"/>
                        </a:spcAft>
                      </a:pPr>
                      <a:r>
                        <a:rPr lang="en-US" sz="1200">
                          <a:solidFill>
                            <a:srgbClr val="000000"/>
                          </a:solidFill>
                          <a:effectLst/>
                          <a:latin typeface="Times New Roman"/>
                          <a:ea typeface="Calibri"/>
                          <a:cs typeface="Times New Roman"/>
                        </a:rPr>
                        <a:t>RTOP; 9 - Inquiry Orientation</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0 - 4</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1.64 (0.73)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2.65 (0.99)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-4.61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lnSpc>
                          <a:spcPct val="200000"/>
                        </a:lnSpc>
                        <a:spcBef>
                          <a:spcPts val="0"/>
                        </a:spcBef>
                        <a:spcAft>
                          <a:spcPts val="0"/>
                        </a:spcAft>
                      </a:pPr>
                      <a:r>
                        <a:rPr lang="en-US" sz="1200" dirty="0">
                          <a:solidFill>
                            <a:srgbClr val="000000"/>
                          </a:solidFill>
                          <a:effectLst/>
                          <a:latin typeface="Times New Roman"/>
                          <a:ea typeface="Calibri"/>
                          <a:cs typeface="Times New Roman"/>
                        </a:rPr>
                        <a:t>RTOP; 10 - Content Propositional Knowledge</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0 - 4</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1.80 (0.78)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2.57 (1.04)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a:solidFill>
                            <a:srgbClr val="000000"/>
                          </a:solidFill>
                          <a:effectLst/>
                          <a:latin typeface="Times New Roman"/>
                          <a:ea typeface="Calibri"/>
                          <a:cs typeface="Times New Roman"/>
                        </a:rPr>
                        <a:t>-3.29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0">
                <a:tc gridSpan="5">
                  <a:txBody>
                    <a:bodyPr/>
                    <a:lstStyle/>
                    <a:p>
                      <a:pPr marL="0" marR="0">
                        <a:lnSpc>
                          <a:spcPct val="200000"/>
                        </a:lnSpc>
                        <a:spcBef>
                          <a:spcPts val="0"/>
                        </a:spcBef>
                        <a:spcAft>
                          <a:spcPts val="0"/>
                        </a:spcAft>
                      </a:pPr>
                      <a:r>
                        <a:rPr lang="en-US" sz="1200" i="1" dirty="0">
                          <a:solidFill>
                            <a:srgbClr val="000000"/>
                          </a:solidFill>
                          <a:effectLst/>
                          <a:latin typeface="Times New Roman"/>
                          <a:ea typeface="Calibri"/>
                          <a:cs typeface="Times New Roman"/>
                        </a:rPr>
                        <a:t>Note. </a:t>
                      </a:r>
                      <a:r>
                        <a:rPr lang="en-US" sz="1200" i="1" dirty="0" err="1">
                          <a:solidFill>
                            <a:srgbClr val="000000"/>
                          </a:solidFill>
                          <a:effectLst/>
                          <a:latin typeface="Times New Roman"/>
                          <a:ea typeface="Calibri"/>
                          <a:cs typeface="Times New Roman"/>
                        </a:rPr>
                        <a:t>df</a:t>
                      </a:r>
                      <a:r>
                        <a:rPr lang="en-US" sz="1200" dirty="0">
                          <a:solidFill>
                            <a:srgbClr val="000000"/>
                          </a:solidFill>
                          <a:effectLst/>
                          <a:latin typeface="Times New Roman"/>
                          <a:ea typeface="Calibri"/>
                          <a:cs typeface="Times New Roman"/>
                        </a:rPr>
                        <a:t> = 26. *** </a:t>
                      </a:r>
                      <a:r>
                        <a:rPr lang="en-US" sz="1200" i="1" dirty="0">
                          <a:solidFill>
                            <a:srgbClr val="000000"/>
                          </a:solidFill>
                          <a:effectLst/>
                          <a:latin typeface="Times New Roman"/>
                          <a:ea typeface="Calibri"/>
                          <a:cs typeface="Times New Roman"/>
                        </a:rPr>
                        <a:t>p</a:t>
                      </a:r>
                      <a:r>
                        <a:rPr lang="en-US" sz="1200" dirty="0">
                          <a:solidFill>
                            <a:srgbClr val="000000"/>
                          </a:solidFill>
                          <a:effectLst/>
                          <a:latin typeface="Times New Roman"/>
                          <a:ea typeface="Calibri"/>
                          <a:cs typeface="Times New Roman"/>
                        </a:rPr>
                        <a:t> &lt; .001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5" name="TextBox 14"/>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732971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Discussion</a:t>
            </a:r>
            <a:endParaRPr lang="en-US" sz="2800" b="1" dirty="0"/>
          </a:p>
        </p:txBody>
      </p:sp>
      <p:sp>
        <p:nvSpPr>
          <p:cNvPr id="2" name="TextBox 1"/>
          <p:cNvSpPr txBox="1"/>
          <p:nvPr/>
        </p:nvSpPr>
        <p:spPr>
          <a:xfrm>
            <a:off x="0" y="1295400"/>
            <a:ext cx="9144000" cy="4744889"/>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Findings of the Current Study</a:t>
            </a:r>
            <a:endParaRPr lang="en-US" b="1" dirty="0"/>
          </a:p>
          <a:p>
            <a:pPr marL="742950" lvl="1" indent="-285750">
              <a:lnSpc>
                <a:spcPct val="150000"/>
              </a:lnSpc>
              <a:buFont typeface="Arial" pitchFamily="34" charset="0"/>
              <a:buChar char="•"/>
            </a:pPr>
            <a:r>
              <a:rPr lang="en-US" sz="1600" b="1" dirty="0" smtClean="0"/>
              <a:t>Results </a:t>
            </a:r>
            <a:r>
              <a:rPr lang="en-US" sz="1600" b="1" dirty="0"/>
              <a:t>suggest </a:t>
            </a:r>
            <a:r>
              <a:rPr lang="en-US" sz="1600" b="1" dirty="0" smtClean="0"/>
              <a:t>teachers</a:t>
            </a:r>
          </a:p>
          <a:p>
            <a:pPr marL="1200150" lvl="2" indent="-285750">
              <a:lnSpc>
                <a:spcPct val="150000"/>
              </a:lnSpc>
              <a:buFont typeface="Arial" pitchFamily="34" charset="0"/>
              <a:buChar char="•"/>
            </a:pPr>
            <a:r>
              <a:rPr lang="en-US" sz="1600" dirty="0" smtClean="0"/>
              <a:t>Felt more </a:t>
            </a:r>
            <a:r>
              <a:rPr lang="en-US" sz="1600" dirty="0"/>
              <a:t>prepared to teach inquiry-based </a:t>
            </a:r>
            <a:r>
              <a:rPr lang="en-US" sz="1600" dirty="0" smtClean="0"/>
              <a:t>lessons</a:t>
            </a:r>
          </a:p>
          <a:p>
            <a:pPr marL="1200150" lvl="2" indent="-285750">
              <a:lnSpc>
                <a:spcPct val="150000"/>
              </a:lnSpc>
              <a:buFont typeface="Arial" pitchFamily="34" charset="0"/>
              <a:buChar char="•"/>
            </a:pPr>
            <a:r>
              <a:rPr lang="en-US" sz="1600" dirty="0" smtClean="0"/>
              <a:t>Reported </a:t>
            </a:r>
            <a:r>
              <a:rPr lang="en-US" sz="1600" dirty="0"/>
              <a:t>increased reformed-based culture and </a:t>
            </a:r>
            <a:r>
              <a:rPr lang="en-US" sz="1600" dirty="0" smtClean="0"/>
              <a:t>practices</a:t>
            </a:r>
          </a:p>
          <a:p>
            <a:pPr marL="1200150" lvl="2" indent="-285750">
              <a:lnSpc>
                <a:spcPct val="150000"/>
              </a:lnSpc>
              <a:buFont typeface="Arial" pitchFamily="34" charset="0"/>
              <a:buChar char="•"/>
            </a:pPr>
            <a:r>
              <a:rPr lang="en-US" sz="1600" dirty="0"/>
              <a:t>H</a:t>
            </a:r>
            <a:r>
              <a:rPr lang="en-US" sz="1600" dirty="0" smtClean="0"/>
              <a:t>ad </a:t>
            </a:r>
            <a:r>
              <a:rPr lang="en-US" sz="1600" dirty="0"/>
              <a:t>more </a:t>
            </a:r>
            <a:r>
              <a:rPr lang="en-US" sz="1600" dirty="0" smtClean="0"/>
              <a:t>self-efficacy for teaching mathematics after </a:t>
            </a:r>
            <a:r>
              <a:rPr lang="en-US" sz="1600" dirty="0"/>
              <a:t>MTC </a:t>
            </a:r>
            <a:r>
              <a:rPr lang="en-US" sz="1600" dirty="0" smtClean="0"/>
              <a:t>participation</a:t>
            </a:r>
          </a:p>
          <a:p>
            <a:pPr marL="742950" lvl="1" indent="-285750">
              <a:lnSpc>
                <a:spcPct val="150000"/>
              </a:lnSpc>
              <a:buFont typeface="Arial" pitchFamily="34" charset="0"/>
              <a:buChar char="•"/>
            </a:pPr>
            <a:r>
              <a:rPr lang="en-US" sz="1600" b="1" dirty="0" smtClean="0"/>
              <a:t>Observation/interview </a:t>
            </a:r>
            <a:r>
              <a:rPr lang="en-US" sz="1600" b="1" dirty="0"/>
              <a:t>data suggest the teachers </a:t>
            </a:r>
            <a:endParaRPr lang="en-US" sz="1600" b="1" dirty="0" smtClean="0"/>
          </a:p>
          <a:p>
            <a:pPr marL="1200150" lvl="2" indent="-285750">
              <a:lnSpc>
                <a:spcPct val="150000"/>
              </a:lnSpc>
              <a:buFont typeface="Arial" pitchFamily="34" charset="0"/>
              <a:buChar char="•"/>
            </a:pPr>
            <a:r>
              <a:rPr lang="en-US" sz="1600" dirty="0" smtClean="0"/>
              <a:t>Used </a:t>
            </a:r>
            <a:r>
              <a:rPr lang="en-US" sz="1600" dirty="0"/>
              <a:t>more inquiry-based methods in their classrooms </a:t>
            </a:r>
            <a:endParaRPr lang="en-US" sz="1600" dirty="0" smtClean="0"/>
          </a:p>
          <a:p>
            <a:pPr marL="1200150" lvl="2" indent="-285750">
              <a:lnSpc>
                <a:spcPct val="150000"/>
              </a:lnSpc>
              <a:buFont typeface="Arial" pitchFamily="34" charset="0"/>
              <a:buChar char="•"/>
            </a:pPr>
            <a:r>
              <a:rPr lang="en-US" sz="1600" dirty="0" smtClean="0"/>
              <a:t>Showed </a:t>
            </a:r>
            <a:r>
              <a:rPr lang="en-US" sz="1600" dirty="0"/>
              <a:t>increases in their understanding of mathematical concepts </a:t>
            </a:r>
            <a:endParaRPr lang="en-US" sz="1600" dirty="0" smtClean="0"/>
          </a:p>
          <a:p>
            <a:pPr marL="742950" lvl="1" indent="-285750">
              <a:lnSpc>
                <a:spcPct val="150000"/>
              </a:lnSpc>
              <a:buFont typeface="Arial" pitchFamily="34" charset="0"/>
              <a:buChar char="•"/>
            </a:pPr>
            <a:r>
              <a:rPr lang="en-US" sz="1600" b="1" dirty="0" smtClean="0"/>
              <a:t>In </a:t>
            </a:r>
            <a:r>
              <a:rPr lang="en-US" sz="1600" b="1" dirty="0"/>
              <a:t>contrast, teachers’ self-reported data indicated </a:t>
            </a:r>
            <a:endParaRPr lang="en-US" sz="1600" b="1" dirty="0" smtClean="0"/>
          </a:p>
          <a:p>
            <a:pPr marL="1200150" lvl="2" indent="-285750">
              <a:lnSpc>
                <a:spcPts val="2500"/>
              </a:lnSpc>
              <a:buFont typeface="Arial" pitchFamily="34" charset="0"/>
              <a:buChar char="•"/>
            </a:pPr>
            <a:r>
              <a:rPr lang="en-US" sz="1600" dirty="0" smtClean="0"/>
              <a:t>No </a:t>
            </a:r>
            <a:r>
              <a:rPr lang="en-US" sz="1600" dirty="0"/>
              <a:t>differences in their freedom to integrate MTC material into their curricula (standards-based teaching) </a:t>
            </a:r>
            <a:endParaRPr lang="en-US" sz="1600" dirty="0" smtClean="0"/>
          </a:p>
          <a:p>
            <a:pPr marL="1200150" lvl="2" indent="-285750">
              <a:lnSpc>
                <a:spcPts val="2500"/>
              </a:lnSpc>
              <a:buFont typeface="Arial" pitchFamily="34" charset="0"/>
              <a:buChar char="•"/>
            </a:pPr>
            <a:r>
              <a:rPr lang="en-US" sz="1600" dirty="0"/>
              <a:t>N</a:t>
            </a:r>
            <a:r>
              <a:rPr lang="en-US" sz="1600" dirty="0" smtClean="0"/>
              <a:t>o </a:t>
            </a:r>
            <a:r>
              <a:rPr lang="en-US" sz="1600" dirty="0"/>
              <a:t>changes in their traditional teaching practices or preparedness to provide </a:t>
            </a:r>
            <a:r>
              <a:rPr lang="en-US" sz="1600" dirty="0" smtClean="0"/>
              <a:t>guidance</a:t>
            </a:r>
          </a:p>
          <a:p>
            <a:pPr marL="1200150" lvl="2" indent="-285750">
              <a:lnSpc>
                <a:spcPts val="2500"/>
              </a:lnSpc>
              <a:buFont typeface="Arial" pitchFamily="34" charset="0"/>
              <a:buChar char="•"/>
            </a:pPr>
            <a:r>
              <a:rPr lang="en-US" sz="1600" dirty="0" smtClean="0"/>
              <a:t>No changes in their outcome expectancy</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284651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ppt_y"/>
                                          </p:val>
                                        </p:tav>
                                        <p:tav tm="100000">
                                          <p:val>
                                            <p:strVal val="#ppt_y"/>
                                          </p:val>
                                        </p:tav>
                                      </p:tavLst>
                                    </p:anim>
                                  </p:childTnLst>
                                </p:cTn>
                              </p:par>
                              <p:par>
                                <p:cTn id="26" presetID="1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
                                            <p:txEl>
                                              <p:pRg st="5" end="5"/>
                                            </p:txEl>
                                          </p:spTgt>
                                        </p:tgtEl>
                                      </p:cBhvr>
                                    </p:animEffect>
                                  </p:childTnLst>
                                </p:cTn>
                              </p:par>
                              <p:par>
                                <p:cTn id="30" presetID="2" presetClass="entr" presetSubtype="2"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txEl>
                                              <p:pRg st="7" end="7"/>
                                            </p:txEl>
                                          </p:spTgt>
                                        </p:tgtEl>
                                        <p:attrNameLst>
                                          <p:attrName>ppt_y</p:attrName>
                                        </p:attrNameLst>
                                      </p:cBhvr>
                                      <p:tavLst>
                                        <p:tav tm="0">
                                          <p:val>
                                            <p:strVal val="#ppt_y"/>
                                          </p:val>
                                        </p:tav>
                                        <p:tav tm="100000">
                                          <p:val>
                                            <p:strVal val="#ppt_y"/>
                                          </p:val>
                                        </p:tav>
                                      </p:tavLst>
                                    </p:anim>
                                  </p:childTnLst>
                                </p:cTn>
                              </p:par>
                              <p:par>
                                <p:cTn id="38" presetID="12" presetClass="entr" presetSubtype="4"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 calcmode="lin" valueType="num">
                                      <p:cBhvr additive="base">
                                        <p:cTn id="40"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41" dur="500"/>
                                        <p:tgtEl>
                                          <p:spTgt spid="2">
                                            <p:txEl>
                                              <p:pRg st="8" end="8"/>
                                            </p:txEl>
                                          </p:spTgt>
                                        </p:tgtEl>
                                      </p:cBhvr>
                                    </p:animEffect>
                                  </p:childTnLst>
                                </p:cTn>
                              </p:par>
                              <p:par>
                                <p:cTn id="42" presetID="2" presetClass="entr" presetSubtype="2"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 calcmode="lin" valueType="num">
                                      <p:cBhvr additive="base">
                                        <p:cTn id="44"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txEl>
                                              <p:pRg st="9" end="9"/>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 calcmode="lin" valueType="num">
                                      <p:cBhvr additive="base">
                                        <p:cTn id="48"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
                                            <p:txEl>
                                              <p:pRg st="10" end="10"/>
                                            </p:txEl>
                                          </p:spTgt>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 calcmode="lin" valueType="num">
                                      <p:cBhvr additive="base">
                                        <p:cTn id="52"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Discussion</a:t>
            </a:r>
            <a:endParaRPr lang="en-US" sz="2800" b="1" dirty="0"/>
          </a:p>
        </p:txBody>
      </p:sp>
      <p:sp>
        <p:nvSpPr>
          <p:cNvPr id="2" name="TextBox 1"/>
          <p:cNvSpPr txBox="1"/>
          <p:nvPr/>
        </p:nvSpPr>
        <p:spPr>
          <a:xfrm>
            <a:off x="0" y="1295400"/>
            <a:ext cx="9144000" cy="4662815"/>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Findings of the Current Study</a:t>
            </a:r>
            <a:endParaRPr lang="en-US" b="1" dirty="0"/>
          </a:p>
          <a:p>
            <a:pPr marL="742950" lvl="1" indent="-285750">
              <a:lnSpc>
                <a:spcPts val="2700"/>
              </a:lnSpc>
              <a:buFont typeface="Arial" pitchFamily="34" charset="0"/>
              <a:buChar char="•"/>
            </a:pPr>
            <a:r>
              <a:rPr lang="en-US" sz="1600" b="1" dirty="0" smtClean="0"/>
              <a:t>Even </a:t>
            </a:r>
            <a:r>
              <a:rPr lang="en-US" sz="1600" b="1" dirty="0"/>
              <a:t>though the teachers self-reported as maintaining traditional </a:t>
            </a:r>
            <a:r>
              <a:rPr lang="en-US" sz="1600" b="1" dirty="0" smtClean="0"/>
              <a:t>curricula</a:t>
            </a:r>
          </a:p>
          <a:p>
            <a:pPr marL="1200150" lvl="2" indent="-285750">
              <a:lnSpc>
                <a:spcPts val="2700"/>
              </a:lnSpc>
              <a:buFont typeface="Arial" pitchFamily="34" charset="0"/>
              <a:buChar char="•"/>
            </a:pPr>
            <a:r>
              <a:rPr lang="en-US" sz="1600" b="1" dirty="0" smtClean="0"/>
              <a:t>Interview </a:t>
            </a:r>
            <a:r>
              <a:rPr lang="en-US" sz="1600" b="1" dirty="0"/>
              <a:t>and observation data suggest </a:t>
            </a:r>
            <a:r>
              <a:rPr lang="en-US" sz="1600" b="1" dirty="0" smtClean="0"/>
              <a:t>otherwise</a:t>
            </a:r>
          </a:p>
          <a:p>
            <a:pPr marL="1200150" lvl="2" indent="-285750">
              <a:lnSpc>
                <a:spcPts val="2700"/>
              </a:lnSpc>
              <a:buFont typeface="Arial" pitchFamily="34" charset="0"/>
              <a:buChar char="•"/>
            </a:pPr>
            <a:r>
              <a:rPr lang="en-US" sz="1600" b="1" dirty="0" smtClean="0"/>
              <a:t>Self-reported data regarding investigative </a:t>
            </a:r>
            <a:r>
              <a:rPr lang="en-US" sz="1600" b="1" dirty="0"/>
              <a:t>culture and </a:t>
            </a:r>
            <a:r>
              <a:rPr lang="en-US" sz="1600" b="1" dirty="0" smtClean="0"/>
              <a:t>practices also suggest otherwise</a:t>
            </a:r>
          </a:p>
          <a:p>
            <a:pPr marL="1657350" lvl="3" indent="-285750">
              <a:lnSpc>
                <a:spcPts val="2700"/>
              </a:lnSpc>
              <a:buFont typeface="Arial" pitchFamily="34" charset="0"/>
              <a:buChar char="•"/>
            </a:pPr>
            <a:r>
              <a:rPr lang="en-US" sz="1600" dirty="0" smtClean="0"/>
              <a:t>Possible explanation: </a:t>
            </a:r>
          </a:p>
          <a:p>
            <a:pPr marL="1655763" lvl="3">
              <a:lnSpc>
                <a:spcPts val="2700"/>
              </a:lnSpc>
            </a:pPr>
            <a:r>
              <a:rPr lang="en-US" sz="1600" dirty="0" smtClean="0"/>
              <a:t>The </a:t>
            </a:r>
            <a:r>
              <a:rPr lang="en-US" sz="1600" dirty="0"/>
              <a:t>teachers </a:t>
            </a:r>
            <a:r>
              <a:rPr lang="en-US" sz="1600" dirty="0" smtClean="0"/>
              <a:t>may feel </a:t>
            </a:r>
            <a:r>
              <a:rPr lang="en-US" sz="1600" dirty="0"/>
              <a:t>compelled to maintain the standards enforced by their school, district, or state. In doing so, they may feel held back and teach traditionally-planned lessons. However, the teachers may not realize that inquiry-based pedagogy may be innately articulated in their instruction, explaining why the observation data did suggest less traditional instruction following </a:t>
            </a:r>
            <a:r>
              <a:rPr lang="en-US" sz="1600" dirty="0" smtClean="0"/>
              <a:t>MTC</a:t>
            </a:r>
            <a:endParaRPr lang="en-US" sz="1600" dirty="0"/>
          </a:p>
          <a:p>
            <a:pPr marL="569913" indent="-285750">
              <a:lnSpc>
                <a:spcPts val="2700"/>
              </a:lnSpc>
              <a:buFont typeface="Arial" pitchFamily="34" charset="0"/>
              <a:buChar char="•"/>
            </a:pPr>
            <a:r>
              <a:rPr lang="en-US" sz="1600" b="1" dirty="0" smtClean="0"/>
              <a:t>Even though teachers reported changes in the personal self-efficacy for teaching, no changes in their Outcome Expectancy were reported</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952720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ppt_y"/>
                                          </p:val>
                                        </p:tav>
                                        <p:tav tm="100000">
                                          <p:val>
                                            <p:strVal val="#ppt_y"/>
                                          </p:val>
                                        </p:tav>
                                      </p:tavLst>
                                    </p:anim>
                                  </p:childTnLst>
                                </p:cTn>
                              </p:par>
                              <p:par>
                                <p:cTn id="22" presetID="1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
                                            <p:txEl>
                                              <p:pRg st="5" end="5"/>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Discussion</a:t>
            </a:r>
            <a:endParaRPr lang="en-US" sz="2800" b="1" dirty="0"/>
          </a:p>
        </p:txBody>
      </p:sp>
      <p:sp>
        <p:nvSpPr>
          <p:cNvPr id="2" name="TextBox 1"/>
          <p:cNvSpPr txBox="1"/>
          <p:nvPr/>
        </p:nvSpPr>
        <p:spPr>
          <a:xfrm>
            <a:off x="0" y="1295400"/>
            <a:ext cx="9144000" cy="3462486"/>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Limitations of the Study</a:t>
            </a:r>
            <a:endParaRPr lang="en-US" b="1" dirty="0"/>
          </a:p>
          <a:p>
            <a:pPr marL="742950" lvl="1" indent="-285750">
              <a:lnSpc>
                <a:spcPct val="150000"/>
              </a:lnSpc>
              <a:buFont typeface="Arial" pitchFamily="34" charset="0"/>
              <a:buChar char="•"/>
            </a:pPr>
            <a:r>
              <a:rPr lang="en-US" sz="1600" b="1" dirty="0" smtClean="0"/>
              <a:t>Sample size</a:t>
            </a:r>
          </a:p>
          <a:p>
            <a:pPr marL="1200150" lvl="2" indent="-285750">
              <a:lnSpc>
                <a:spcPct val="150000"/>
              </a:lnSpc>
              <a:buFont typeface="Arial" pitchFamily="34" charset="0"/>
              <a:buChar char="•"/>
            </a:pPr>
            <a:r>
              <a:rPr lang="en-US" sz="1600" dirty="0" smtClean="0"/>
              <a:t>Had to analyze cohort pre/post data as independent, albeit the repeated measures design</a:t>
            </a:r>
          </a:p>
          <a:p>
            <a:pPr marL="742950" lvl="1" indent="-285750">
              <a:lnSpc>
                <a:spcPct val="150000"/>
              </a:lnSpc>
              <a:buFont typeface="Arial" pitchFamily="34" charset="0"/>
              <a:buChar char="•"/>
            </a:pPr>
            <a:r>
              <a:rPr lang="en-US" sz="1600" b="1" dirty="0" smtClean="0"/>
              <a:t>Possible ceiling effect for Personal Mathematics Teaching Efficacy</a:t>
            </a:r>
          </a:p>
          <a:p>
            <a:pPr marL="1200150" lvl="2" indent="-285750">
              <a:lnSpc>
                <a:spcPct val="150000"/>
              </a:lnSpc>
              <a:buFont typeface="Arial" pitchFamily="34" charset="0"/>
              <a:buChar char="•"/>
            </a:pPr>
            <a:r>
              <a:rPr lang="en-US" sz="1600" dirty="0" smtClean="0"/>
              <a:t>Pre to post data still showed significant increase</a:t>
            </a:r>
          </a:p>
          <a:p>
            <a:pPr marL="742950" lvl="1" indent="-285750">
              <a:lnSpc>
                <a:spcPct val="150000"/>
              </a:lnSpc>
              <a:buFont typeface="Arial" pitchFamily="34" charset="0"/>
              <a:buChar char="•"/>
            </a:pPr>
            <a:r>
              <a:rPr lang="en-US" sz="1600" b="1" dirty="0" smtClean="0">
                <a:solidFill>
                  <a:prstClr val="black"/>
                </a:solidFill>
                <a:ea typeface="Calibri"/>
                <a:cs typeface="Times New Roman"/>
              </a:rPr>
              <a:t>Generalizability</a:t>
            </a:r>
          </a:p>
          <a:p>
            <a:pPr marL="1200150" lvl="2" indent="-285750">
              <a:lnSpc>
                <a:spcPct val="150000"/>
              </a:lnSpc>
              <a:buFont typeface="Arial" pitchFamily="34" charset="0"/>
              <a:buChar char="•"/>
            </a:pPr>
            <a:r>
              <a:rPr lang="en-US" sz="1600" dirty="0" smtClean="0">
                <a:solidFill>
                  <a:prstClr val="black"/>
                </a:solidFill>
                <a:ea typeface="Calibri"/>
                <a:cs typeface="Times New Roman"/>
              </a:rPr>
              <a:t>Current study reported on one MTC</a:t>
            </a:r>
          </a:p>
          <a:p>
            <a:pPr marL="1200150" lvl="2" indent="-285750">
              <a:lnSpc>
                <a:spcPct val="150000"/>
              </a:lnSpc>
              <a:buFont typeface="Arial" pitchFamily="34" charset="0"/>
              <a:buChar char="•"/>
            </a:pPr>
            <a:r>
              <a:rPr lang="en-US" sz="1600" dirty="0" smtClean="0">
                <a:solidFill>
                  <a:prstClr val="black"/>
                </a:solidFill>
                <a:ea typeface="Calibri"/>
                <a:cs typeface="Times New Roman"/>
              </a:rPr>
              <a:t>Data should not be used to generalize to other MTCs</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913384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3" end="3"/>
                                            </p:txEl>
                                          </p:spTgt>
                                        </p:tgtEl>
                                      </p:cBhvr>
                                    </p:animEffect>
                                  </p:childTnLst>
                                </p:cTn>
                              </p:par>
                              <p:par>
                                <p:cTn id="22" presetID="2" presetClass="entr" presetSubtype="2"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ppt_y"/>
                                          </p:val>
                                        </p:tav>
                                        <p:tav tm="100000">
                                          <p:val>
                                            <p:strVal val="#ppt_y"/>
                                          </p:val>
                                        </p:tav>
                                      </p:tavLst>
                                    </p:anim>
                                  </p:childTnLst>
                                </p:cTn>
                              </p:par>
                              <p:par>
                                <p:cTn id="26" presetID="1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
                                            <p:txEl>
                                              <p:pRg st="5" end="5"/>
                                            </p:txEl>
                                          </p:spTgt>
                                        </p:tgtEl>
                                      </p:cBhvr>
                                    </p:animEffect>
                                  </p:childTnLst>
                                </p:cTn>
                              </p:par>
                              <p:par>
                                <p:cTn id="30" presetID="2" presetClass="entr" presetSubtype="2"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Discussion</a:t>
            </a:r>
            <a:endParaRPr lang="en-US" sz="2800" b="1" dirty="0"/>
          </a:p>
        </p:txBody>
      </p:sp>
      <p:sp>
        <p:nvSpPr>
          <p:cNvPr id="2" name="TextBox 1"/>
          <p:cNvSpPr txBox="1"/>
          <p:nvPr/>
        </p:nvSpPr>
        <p:spPr>
          <a:xfrm>
            <a:off x="0" y="1295400"/>
            <a:ext cx="9144000" cy="1985159"/>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Future Direction of the MTC</a:t>
            </a:r>
            <a:endParaRPr lang="en-US" b="1" dirty="0"/>
          </a:p>
          <a:p>
            <a:pPr marL="742950" lvl="1" indent="-285750">
              <a:lnSpc>
                <a:spcPct val="150000"/>
              </a:lnSpc>
              <a:buFont typeface="Arial" pitchFamily="34" charset="0"/>
              <a:buChar char="•"/>
            </a:pPr>
            <a:r>
              <a:rPr lang="en-US" sz="1600" b="1" dirty="0" smtClean="0"/>
              <a:t>More research investigating MTCs is necessary</a:t>
            </a:r>
          </a:p>
          <a:p>
            <a:pPr marL="1200150" lvl="2" indent="-285750">
              <a:lnSpc>
                <a:spcPct val="150000"/>
              </a:lnSpc>
              <a:buFont typeface="Arial" pitchFamily="34" charset="0"/>
              <a:buChar char="•"/>
            </a:pPr>
            <a:r>
              <a:rPr lang="en-US" sz="1600" b="1" dirty="0" smtClean="0"/>
              <a:t>Further research might focus on determining how to incorporate methods learned in MTC into standards-based curricula</a:t>
            </a:r>
          </a:p>
          <a:p>
            <a:pPr marL="1200150" lvl="2" indent="-285750">
              <a:lnSpc>
                <a:spcPct val="150000"/>
              </a:lnSpc>
              <a:buFont typeface="Arial" pitchFamily="34" charset="0"/>
              <a:buChar char="•"/>
            </a:pPr>
            <a:r>
              <a:rPr lang="en-US" sz="1600" b="1" dirty="0" smtClean="0">
                <a:solidFill>
                  <a:prstClr val="black"/>
                </a:solidFill>
                <a:ea typeface="Calibri"/>
                <a:cs typeface="Times New Roman"/>
              </a:rPr>
              <a:t>Future research should also investigate student outcomes</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129851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Overview of Math Teachers’ Circle</a:t>
            </a:r>
            <a:endParaRPr lang="en-US" sz="2800" b="1" dirty="0"/>
          </a:p>
        </p:txBody>
      </p:sp>
      <p:sp>
        <p:nvSpPr>
          <p:cNvPr id="2" name="TextBox 1"/>
          <p:cNvSpPr txBox="1"/>
          <p:nvPr/>
        </p:nvSpPr>
        <p:spPr>
          <a:xfrm>
            <a:off x="0" y="1295400"/>
            <a:ext cx="9144000" cy="3554819"/>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Initiated by the </a:t>
            </a:r>
            <a:r>
              <a:rPr lang="en-US" b="1" dirty="0"/>
              <a:t>American Institute of Mathematics </a:t>
            </a:r>
            <a:r>
              <a:rPr lang="en-US" b="1" dirty="0" smtClean="0"/>
              <a:t>in 2006</a:t>
            </a:r>
            <a:endParaRPr lang="en-US" b="1" dirty="0"/>
          </a:p>
          <a:p>
            <a:pPr marL="742950" lvl="1" indent="-285750">
              <a:lnSpc>
                <a:spcPct val="150000"/>
              </a:lnSpc>
              <a:buFont typeface="Arial" pitchFamily="34" charset="0"/>
              <a:buChar char="•"/>
            </a:pPr>
            <a:r>
              <a:rPr lang="en-US" sz="1600" b="1" dirty="0" smtClean="0"/>
              <a:t>Aimed </a:t>
            </a:r>
            <a:r>
              <a:rPr lang="en-US" sz="1600" b="1" dirty="0"/>
              <a:t>at building a community of mathematics teachers who enjoy </a:t>
            </a:r>
            <a:r>
              <a:rPr lang="en-US" sz="1600" b="1" dirty="0" smtClean="0"/>
              <a:t>math</a:t>
            </a:r>
          </a:p>
          <a:p>
            <a:pPr marL="742950" lvl="1" indent="-285750">
              <a:lnSpc>
                <a:spcPct val="150000"/>
              </a:lnSpc>
              <a:buFont typeface="Arial" pitchFamily="34" charset="0"/>
              <a:buChar char="•"/>
            </a:pPr>
            <a:r>
              <a:rPr lang="en-US" sz="1600" b="1" dirty="0" smtClean="0"/>
              <a:t>Serves </a:t>
            </a:r>
            <a:r>
              <a:rPr lang="en-US" sz="1600" b="1" dirty="0"/>
              <a:t>to reform teachers’ pedagogy </a:t>
            </a:r>
            <a:endParaRPr lang="en-US" sz="1600" b="1" dirty="0" smtClean="0"/>
          </a:p>
          <a:p>
            <a:pPr marL="742950" lvl="1" indent="-285750">
              <a:lnSpc>
                <a:spcPct val="150000"/>
              </a:lnSpc>
              <a:buFont typeface="Arial" pitchFamily="34" charset="0"/>
              <a:buChar char="•"/>
            </a:pPr>
            <a:r>
              <a:rPr lang="en-US" sz="1600" b="1" dirty="0" smtClean="0">
                <a:solidFill>
                  <a:prstClr val="black"/>
                </a:solidFill>
                <a:ea typeface="Calibri"/>
                <a:cs typeface="Times New Roman"/>
              </a:rPr>
              <a:t>Can </a:t>
            </a:r>
            <a:r>
              <a:rPr lang="en-US" sz="1600" b="1" dirty="0">
                <a:solidFill>
                  <a:prstClr val="black"/>
                </a:solidFill>
                <a:ea typeface="Calibri"/>
                <a:cs typeface="Times New Roman"/>
              </a:rPr>
              <a:t>also serve to to increase teaching </a:t>
            </a:r>
            <a:r>
              <a:rPr lang="en-US" sz="1600" b="1" dirty="0" smtClean="0">
                <a:solidFill>
                  <a:prstClr val="black"/>
                </a:solidFill>
                <a:ea typeface="Calibri"/>
                <a:cs typeface="Times New Roman"/>
              </a:rPr>
              <a:t>self-efficacy</a:t>
            </a:r>
          </a:p>
          <a:p>
            <a:pPr marL="285750" indent="-285750">
              <a:lnSpc>
                <a:spcPct val="150000"/>
              </a:lnSpc>
              <a:buFont typeface="Arial" pitchFamily="34" charset="0"/>
              <a:buChar char="•"/>
            </a:pPr>
            <a:r>
              <a:rPr lang="en-US" b="1" dirty="0" smtClean="0">
                <a:solidFill>
                  <a:prstClr val="black"/>
                </a:solidFill>
                <a:ea typeface="Calibri"/>
                <a:cs typeface="Times New Roman"/>
              </a:rPr>
              <a:t>Math Teachers’ Circle as a Professional Development program</a:t>
            </a:r>
          </a:p>
          <a:p>
            <a:pPr marL="742950" lvl="1" indent="-285750">
              <a:lnSpc>
                <a:spcPct val="150000"/>
              </a:lnSpc>
              <a:buFont typeface="Arial" pitchFamily="34" charset="0"/>
              <a:buChar char="•"/>
            </a:pPr>
            <a:r>
              <a:rPr lang="en-US" sz="1600" b="1" dirty="0" smtClean="0">
                <a:solidFill>
                  <a:prstClr val="black"/>
                </a:solidFill>
                <a:ea typeface="Calibri"/>
                <a:cs typeface="Times New Roman"/>
              </a:rPr>
              <a:t>May help to counter the diminutive US math scores noted over the past few decades</a:t>
            </a:r>
          </a:p>
          <a:p>
            <a:pPr marL="285750" indent="-285750">
              <a:lnSpc>
                <a:spcPct val="150000"/>
              </a:lnSpc>
              <a:buFont typeface="Arial" pitchFamily="34" charset="0"/>
              <a:buChar char="•"/>
            </a:pPr>
            <a:r>
              <a:rPr lang="en-US" b="1" dirty="0" smtClean="0">
                <a:solidFill>
                  <a:prstClr val="black"/>
                </a:solidFill>
                <a:ea typeface="Calibri"/>
                <a:cs typeface="Times New Roman"/>
              </a:rPr>
              <a:t>Current Math Teachers’ Circles</a:t>
            </a:r>
          </a:p>
          <a:p>
            <a:pPr marL="742950" lvl="1" indent="-285750">
              <a:lnSpc>
                <a:spcPct val="150000"/>
              </a:lnSpc>
              <a:buFont typeface="Arial" pitchFamily="34" charset="0"/>
              <a:buChar char="•"/>
            </a:pPr>
            <a:r>
              <a:rPr lang="en-US" sz="1600" b="1" dirty="0" smtClean="0">
                <a:solidFill>
                  <a:prstClr val="black"/>
                </a:solidFill>
                <a:ea typeface="Calibri"/>
                <a:cs typeface="Times New Roman"/>
              </a:rPr>
              <a:t>44 MTCs in 29 states</a:t>
            </a:r>
          </a:p>
          <a:p>
            <a:pPr marL="742950" lvl="1" indent="-285750">
              <a:lnSpc>
                <a:spcPct val="150000"/>
              </a:lnSpc>
              <a:buFont typeface="Arial" pitchFamily="34" charset="0"/>
              <a:buChar char="•"/>
            </a:pPr>
            <a:r>
              <a:rPr lang="en-US" sz="1600" b="1" dirty="0" smtClean="0">
                <a:solidFill>
                  <a:prstClr val="black"/>
                </a:solidFill>
                <a:ea typeface="Calibri"/>
                <a:cs typeface="Times New Roman"/>
              </a:rPr>
              <a:t>20 more MTCs being established, totaling 35 states and territories</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89524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2">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
                                            <p:txEl>
                                              <p:pRg st="5" end="5"/>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p:cTn id="3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2">
                                            <p:txEl>
                                              <p:pRg st="6" end="6"/>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 calcmode="lin" valueType="num">
                                      <p:cBhvr additive="base">
                                        <p:cTn id="38"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39" dur="500"/>
                                        <p:tgtEl>
                                          <p:spTgt spid="2">
                                            <p:txEl>
                                              <p:pRg st="7" end="7"/>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additive="base">
                                        <p:cTn id="42"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4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Discussion</a:t>
            </a:r>
            <a:endParaRPr lang="en-US" sz="2800" b="1" dirty="0"/>
          </a:p>
        </p:txBody>
      </p:sp>
      <p:sp>
        <p:nvSpPr>
          <p:cNvPr id="2" name="TextBox 1"/>
          <p:cNvSpPr txBox="1"/>
          <p:nvPr/>
        </p:nvSpPr>
        <p:spPr>
          <a:xfrm>
            <a:off x="0" y="1295400"/>
            <a:ext cx="9144000" cy="4478149"/>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Implications</a:t>
            </a:r>
            <a:endParaRPr lang="en-US" b="1" dirty="0"/>
          </a:p>
          <a:p>
            <a:pPr marL="742950" lvl="1" indent="-285750">
              <a:lnSpc>
                <a:spcPct val="150000"/>
              </a:lnSpc>
              <a:buFont typeface="Arial" pitchFamily="34" charset="0"/>
              <a:buChar char="•"/>
            </a:pPr>
            <a:r>
              <a:rPr lang="en-US" sz="1600" b="1" dirty="0" smtClean="0"/>
              <a:t>Past research of other MTC programs has been shown to </a:t>
            </a:r>
          </a:p>
          <a:p>
            <a:pPr marL="1200150" lvl="2" indent="-285750">
              <a:lnSpc>
                <a:spcPct val="150000"/>
              </a:lnSpc>
              <a:buFont typeface="Arial" pitchFamily="34" charset="0"/>
              <a:buChar char="•"/>
            </a:pPr>
            <a:r>
              <a:rPr lang="en-US" sz="1600" dirty="0" smtClean="0"/>
              <a:t>Increase Mathematical Knowledge for Teaching and problem-solving skills</a:t>
            </a:r>
          </a:p>
          <a:p>
            <a:pPr marL="1657350" lvl="3" indent="-285750">
              <a:lnSpc>
                <a:spcPct val="150000"/>
              </a:lnSpc>
              <a:buFont typeface="Arial" pitchFamily="34" charset="0"/>
              <a:buChar char="•"/>
            </a:pPr>
            <a:r>
              <a:rPr lang="en-US" sz="1400" dirty="0" smtClean="0"/>
              <a:t>May suggest that the participating teachers are better equipped to guide their students in mathematical activities</a:t>
            </a:r>
          </a:p>
          <a:p>
            <a:pPr marL="1200150" lvl="2" indent="-285750">
              <a:lnSpc>
                <a:spcPct val="150000"/>
              </a:lnSpc>
              <a:buFont typeface="Arial" pitchFamily="34" charset="0"/>
              <a:buChar char="•"/>
            </a:pPr>
            <a:r>
              <a:rPr lang="en-US" sz="1600" dirty="0" smtClean="0"/>
              <a:t>Promote better attitudes toward math</a:t>
            </a:r>
          </a:p>
          <a:p>
            <a:pPr marL="1200150" lvl="2" indent="-285750">
              <a:lnSpc>
                <a:spcPct val="150000"/>
              </a:lnSpc>
              <a:buFont typeface="Arial" pitchFamily="34" charset="0"/>
              <a:buChar char="•"/>
            </a:pPr>
            <a:r>
              <a:rPr lang="en-US" sz="1600" dirty="0" smtClean="0"/>
              <a:t>Promote more reform-based activities in class</a:t>
            </a:r>
          </a:p>
          <a:p>
            <a:pPr marL="742950" lvl="1" indent="-285750">
              <a:lnSpc>
                <a:spcPct val="150000"/>
              </a:lnSpc>
              <a:buFont typeface="Arial" pitchFamily="34" charset="0"/>
              <a:buChar char="•"/>
            </a:pPr>
            <a:r>
              <a:rPr lang="en-US" sz="1600" b="1" dirty="0" smtClean="0"/>
              <a:t>Results of the current study corroborate</a:t>
            </a:r>
            <a:endParaRPr lang="en-US" sz="1600" b="1" i="1" dirty="0" smtClean="0"/>
          </a:p>
          <a:p>
            <a:pPr marL="1200150" lvl="2" indent="-285750">
              <a:lnSpc>
                <a:spcPct val="150000"/>
              </a:lnSpc>
              <a:buFont typeface="Arial" pitchFamily="34" charset="0"/>
              <a:buChar char="•"/>
            </a:pPr>
            <a:r>
              <a:rPr lang="en-US" sz="1600" dirty="0" smtClean="0"/>
              <a:t>The finding that MTC increases understanding of mathematical concepts (i.e., Mathematical Knowledge for Teaching)</a:t>
            </a:r>
          </a:p>
          <a:p>
            <a:pPr marL="1200150" lvl="2" indent="-285750">
              <a:lnSpc>
                <a:spcPct val="150000"/>
              </a:lnSpc>
              <a:buFont typeface="Arial" pitchFamily="34" charset="0"/>
              <a:buChar char="•"/>
            </a:pPr>
            <a:r>
              <a:rPr lang="en-US" sz="1600" dirty="0" smtClean="0"/>
              <a:t>The increased use of reform-based practices in the classroom</a:t>
            </a:r>
          </a:p>
          <a:p>
            <a:pPr marL="742950" lvl="1" indent="-285750">
              <a:lnSpc>
                <a:spcPct val="150000"/>
              </a:lnSpc>
              <a:buFont typeface="Arial" pitchFamily="34" charset="0"/>
              <a:buChar char="•"/>
            </a:pPr>
            <a:endParaRPr lang="en-US" sz="1600" b="1" dirty="0" smtClean="0">
              <a:solidFill>
                <a:prstClr val="black"/>
              </a:solidFill>
              <a:ea typeface="Calibri"/>
              <a:cs typeface="Times New Roman"/>
            </a:endParaRP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508380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2">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p:cTn id="47"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295400"/>
            <a:ext cx="9144000" cy="4847481"/>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Implications</a:t>
            </a:r>
            <a:endParaRPr lang="en-US" b="1" dirty="0"/>
          </a:p>
          <a:p>
            <a:pPr marL="742950" lvl="1" indent="-285750">
              <a:lnSpc>
                <a:spcPct val="150000"/>
              </a:lnSpc>
              <a:buFont typeface="Arial" pitchFamily="34" charset="0"/>
              <a:buChar char="•"/>
            </a:pPr>
            <a:r>
              <a:rPr lang="en-US" sz="1600" b="1" dirty="0" smtClean="0"/>
              <a:t>Results of the current study also suggest</a:t>
            </a:r>
            <a:endParaRPr lang="en-US" sz="1600" b="1" i="1" dirty="0" smtClean="0"/>
          </a:p>
          <a:p>
            <a:pPr marL="1200150" lvl="2" indent="-285750">
              <a:lnSpc>
                <a:spcPct val="150000"/>
              </a:lnSpc>
              <a:buFont typeface="Arial" pitchFamily="34" charset="0"/>
              <a:buChar char="•"/>
            </a:pPr>
            <a:r>
              <a:rPr lang="en-US" sz="1600" dirty="0" smtClean="0"/>
              <a:t>Personal Mathematics Teaching Efficacy increased following participation in MTC</a:t>
            </a:r>
          </a:p>
          <a:p>
            <a:pPr marL="1200150" lvl="2" indent="-285750">
              <a:lnSpc>
                <a:spcPct val="150000"/>
              </a:lnSpc>
              <a:buFont typeface="Arial" pitchFamily="34" charset="0"/>
              <a:buChar char="•"/>
            </a:pPr>
            <a:r>
              <a:rPr lang="en-US" sz="1600" dirty="0" smtClean="0"/>
              <a:t>However, Mathematics Teaching Outcome Expectancy did not increase</a:t>
            </a:r>
          </a:p>
          <a:p>
            <a:pPr marL="1657350" lvl="3" indent="-285750">
              <a:lnSpc>
                <a:spcPct val="150000"/>
              </a:lnSpc>
              <a:buFont typeface="Arial" pitchFamily="34" charset="0"/>
              <a:buChar char="•"/>
            </a:pPr>
            <a:r>
              <a:rPr lang="en-US" sz="1400" dirty="0" smtClean="0"/>
              <a:t>As outcome expectancy is linked to outside factors (e.g., family, home environment, etc.) this was not a surprise, but may be worth investigating more</a:t>
            </a:r>
          </a:p>
          <a:p>
            <a:pPr marL="742950" lvl="1" indent="-285750">
              <a:lnSpc>
                <a:spcPct val="150000"/>
              </a:lnSpc>
              <a:buFont typeface="Arial" pitchFamily="34" charset="0"/>
              <a:buChar char="•"/>
            </a:pPr>
            <a:r>
              <a:rPr lang="en-US" sz="1600" b="1" dirty="0" smtClean="0">
                <a:solidFill>
                  <a:prstClr val="black"/>
                </a:solidFill>
                <a:ea typeface="Calibri"/>
                <a:cs typeface="Times New Roman"/>
              </a:rPr>
              <a:t>MTCs can be a valuable tool for math teachers, providing them with a community of peers who enjoy math</a:t>
            </a:r>
          </a:p>
          <a:p>
            <a:pPr marL="742950" lvl="1" indent="-285750">
              <a:lnSpc>
                <a:spcPct val="150000"/>
              </a:lnSpc>
              <a:buFont typeface="Arial" pitchFamily="34" charset="0"/>
              <a:buChar char="•"/>
            </a:pPr>
            <a:r>
              <a:rPr lang="en-US" sz="1600" b="1" dirty="0" smtClean="0">
                <a:solidFill>
                  <a:prstClr val="black"/>
                </a:solidFill>
                <a:ea typeface="Calibri"/>
                <a:cs typeface="Times New Roman"/>
              </a:rPr>
              <a:t>MTCs can provide other professional development, as well (e.g., math knowledge, self-efficacy, attitudes) </a:t>
            </a:r>
          </a:p>
          <a:p>
            <a:pPr marL="742950" lvl="1" indent="-285750">
              <a:lnSpc>
                <a:spcPct val="150000"/>
              </a:lnSpc>
              <a:buFont typeface="Arial" pitchFamily="34" charset="0"/>
              <a:buChar char="•"/>
            </a:pPr>
            <a:r>
              <a:rPr lang="en-US" sz="1600" b="1" dirty="0" smtClean="0">
                <a:solidFill>
                  <a:prstClr val="black"/>
                </a:solidFill>
                <a:ea typeface="Calibri"/>
                <a:cs typeface="Times New Roman"/>
              </a:rPr>
              <a:t>Reform-based activities learned in MTC can be incorporated into classrooms</a:t>
            </a:r>
          </a:p>
          <a:p>
            <a:pPr marL="742950" lvl="1" indent="-285750">
              <a:lnSpc>
                <a:spcPct val="150000"/>
              </a:lnSpc>
              <a:buFont typeface="Arial" pitchFamily="34" charset="0"/>
              <a:buChar char="•"/>
            </a:pPr>
            <a:r>
              <a:rPr lang="en-US" sz="1600" b="1" dirty="0" smtClean="0">
                <a:solidFill>
                  <a:prstClr val="black"/>
                </a:solidFill>
                <a:ea typeface="Calibri"/>
                <a:cs typeface="Times New Roman"/>
              </a:rPr>
              <a:t>The increased attitudes, self-efficacy, and math knowledge teachers show following MTC may also positively impact students</a:t>
            </a:r>
          </a:p>
        </p:txBody>
      </p:sp>
      <p:sp>
        <p:nvSpPr>
          <p:cNvPr id="11" name="TextBox 10"/>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Discussion</a:t>
            </a:r>
            <a:endParaRPr lang="en-US" sz="2800" b="1" dirty="0"/>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104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p:cTn id="3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2">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p:cTn id="3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2">
                                            <p:txEl>
                                              <p:pRg st="7" end="7"/>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p:cTn id="42"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grpSp>
        <p:nvGrpSpPr>
          <p:cNvPr id="4" name="Group 3"/>
          <p:cNvGrpSpPr/>
          <p:nvPr/>
        </p:nvGrpSpPr>
        <p:grpSpPr>
          <a:xfrm>
            <a:off x="0" y="-9144000"/>
            <a:ext cx="9144000" cy="10439400"/>
            <a:chOff x="0" y="-9144000"/>
            <a:chExt cx="9144000" cy="10439400"/>
          </a:xfrm>
        </p:grpSpPr>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t="3698" b="42857"/>
            <a:stretch/>
          </p:blipFill>
          <p:spPr bwMode="auto">
            <a:xfrm>
              <a:off x="0" y="83820"/>
              <a:ext cx="9144000" cy="121158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preferRelativeResize="0">
              <a:picLocks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t="3698" b="84201"/>
            <a:stretch/>
          </p:blipFill>
          <p:spPr bwMode="auto">
            <a:xfrm>
              <a:off x="0" y="-9144000"/>
              <a:ext cx="9144000" cy="937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0" y="1295400"/>
            <a:ext cx="9144000" cy="2308324"/>
          </a:xfrm>
          <a:prstGeom prst="rect">
            <a:avLst/>
          </a:prstGeom>
          <a:noFill/>
        </p:spPr>
        <p:txBody>
          <a:bodyPr wrap="square" rtlCol="0">
            <a:spAutoFit/>
          </a:bodyPr>
          <a:lstStyle/>
          <a:p>
            <a:pPr algn="ctr"/>
            <a:r>
              <a:rPr lang="en-US" sz="2400" b="1" dirty="0" smtClean="0"/>
              <a:t>Thank you!</a:t>
            </a:r>
          </a:p>
          <a:p>
            <a:pPr algn="ctr"/>
            <a:endParaRPr lang="en-US" sz="2400" b="1" dirty="0" smtClean="0"/>
          </a:p>
          <a:p>
            <a:pPr algn="ctr"/>
            <a:endParaRPr lang="en-US" sz="2400" b="1" dirty="0"/>
          </a:p>
          <a:p>
            <a:pPr algn="ctr"/>
            <a:endParaRPr lang="en-US" sz="2400" b="1" dirty="0" smtClean="0"/>
          </a:p>
          <a:p>
            <a:pPr algn="ctr"/>
            <a:endParaRPr lang="en-US" sz="2400" b="1" dirty="0"/>
          </a:p>
          <a:p>
            <a:pPr algn="ctr"/>
            <a:r>
              <a:rPr lang="en-US" sz="2400" b="1" dirty="0" smtClean="0"/>
              <a:t>Questions?</a:t>
            </a:r>
          </a:p>
        </p:txBody>
      </p:sp>
      <p:sp>
        <p:nvSpPr>
          <p:cNvPr id="11" name="TextBox 10"/>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6573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2.22222E-6 L 0 0.69444 " pathEditMode="relative" rAng="0" ptsTypes="AA">
                                      <p:cBhvr>
                                        <p:cTn id="6" dur="2000" fill="hold"/>
                                        <p:tgtEl>
                                          <p:spTgt spid="4"/>
                                        </p:tgtEl>
                                        <p:attrNameLst>
                                          <p:attrName>ppt_x</p:attrName>
                                          <p:attrName>ppt_y</p:attrName>
                                        </p:attrNameLst>
                                      </p:cBhvr>
                                      <p:rCtr x="0" y="3472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grpSp>
        <p:nvGrpSpPr>
          <p:cNvPr id="14" name="Group 13"/>
          <p:cNvGrpSpPr/>
          <p:nvPr/>
        </p:nvGrpSpPr>
        <p:grpSpPr>
          <a:xfrm>
            <a:off x="0" y="-4419600"/>
            <a:ext cx="9144000" cy="10439400"/>
            <a:chOff x="0" y="-9144000"/>
            <a:chExt cx="9144000" cy="10439400"/>
          </a:xfrm>
        </p:grpSpPr>
        <p:pic>
          <p:nvPicPr>
            <p:cNvPr id="1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t="3698" b="42857"/>
            <a:stretch/>
          </p:blipFill>
          <p:spPr bwMode="auto">
            <a:xfrm>
              <a:off x="0" y="83820"/>
              <a:ext cx="9144000" cy="121158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preferRelativeResize="0">
              <a:picLocks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t="3698" b="84201"/>
            <a:stretch/>
          </p:blipFill>
          <p:spPr bwMode="auto">
            <a:xfrm>
              <a:off x="0" y="-9144000"/>
              <a:ext cx="9144000" cy="937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extBox 10"/>
          <p:cNvSpPr txBox="1"/>
          <p:nvPr/>
        </p:nvSpPr>
        <p:spPr>
          <a:xfrm>
            <a:off x="0" y="1478101"/>
            <a:ext cx="9144000" cy="3754874"/>
          </a:xfrm>
          <a:prstGeom prst="rect">
            <a:avLst/>
          </a:prstGeom>
          <a:noFill/>
        </p:spPr>
        <p:txBody>
          <a:bodyPr wrap="square" rtlCol="0">
            <a:spAutoFit/>
          </a:bodyPr>
          <a:lstStyle/>
          <a:p>
            <a:pPr marL="461963" indent="-461963" algn="ctr"/>
            <a:r>
              <a:rPr lang="en-US" b="1" dirty="0" smtClean="0"/>
              <a:t>References</a:t>
            </a:r>
          </a:p>
          <a:p>
            <a:pPr marL="461963" indent="-461963"/>
            <a:endParaRPr lang="en-US" sz="1000" dirty="0"/>
          </a:p>
          <a:p>
            <a:pPr marL="461963" indent="-461963"/>
            <a:endParaRPr lang="en-US" sz="1000" dirty="0" smtClean="0"/>
          </a:p>
          <a:p>
            <a:pPr marL="461963" indent="-461963"/>
            <a:r>
              <a:rPr lang="en-US" sz="1000" dirty="0" smtClean="0"/>
              <a:t>Bandura</a:t>
            </a:r>
            <a:r>
              <a:rPr lang="en-US" sz="1000" dirty="0"/>
              <a:t>, A. (1977). Self-efficacy: Toward a unifying theory of behavioral change. </a:t>
            </a:r>
            <a:r>
              <a:rPr lang="en-US" sz="1000" i="1" dirty="0"/>
              <a:t>Psychological Review, 84,</a:t>
            </a:r>
            <a:r>
              <a:rPr lang="en-US" sz="1000" dirty="0"/>
              <a:t> 191-215.</a:t>
            </a:r>
          </a:p>
          <a:p>
            <a:pPr marL="461963" indent="-461963"/>
            <a:r>
              <a:rPr lang="en-US" sz="1000" dirty="0" err="1" smtClean="0"/>
              <a:t>Enochs</a:t>
            </a:r>
            <a:r>
              <a:rPr lang="en-US" sz="1000" dirty="0"/>
              <a:t>, L.G., Smith, P.L. &amp; </a:t>
            </a:r>
            <a:r>
              <a:rPr lang="en-US" sz="1000" dirty="0" err="1"/>
              <a:t>Huinker</a:t>
            </a:r>
            <a:r>
              <a:rPr lang="en-US" sz="1000" dirty="0"/>
              <a:t>, D. (2000). Establishing factorial validity of the mathematics teaching efficacy beliefs instrument. </a:t>
            </a:r>
            <a:r>
              <a:rPr lang="en-US" sz="1000" i="1" dirty="0"/>
              <a:t>School Science and Mathematics</a:t>
            </a:r>
            <a:r>
              <a:rPr lang="en-US" sz="1000" dirty="0"/>
              <a:t>, </a:t>
            </a:r>
            <a:r>
              <a:rPr lang="en-US" sz="1000" i="1" dirty="0"/>
              <a:t>100</a:t>
            </a:r>
            <a:r>
              <a:rPr lang="en-US" sz="1000" dirty="0"/>
              <a:t>, 194-202.</a:t>
            </a:r>
          </a:p>
          <a:p>
            <a:pPr marL="461963" indent="-461963"/>
            <a:r>
              <a:rPr lang="en-US" sz="1000" dirty="0" smtClean="0"/>
              <a:t>Gibson</a:t>
            </a:r>
            <a:r>
              <a:rPr lang="en-US" sz="1000" dirty="0"/>
              <a:t>, S., &amp; </a:t>
            </a:r>
            <a:r>
              <a:rPr lang="en-US" sz="1000" dirty="0" err="1"/>
              <a:t>Dembo</a:t>
            </a:r>
            <a:r>
              <a:rPr lang="en-US" sz="1000" dirty="0"/>
              <a:t>, M. H. (1984). Teacher efficacy: A construct validation. </a:t>
            </a:r>
            <a:r>
              <a:rPr lang="en-US" sz="1000" i="1" dirty="0"/>
              <a:t>Journal of Educational Psychology, 76</a:t>
            </a:r>
            <a:r>
              <a:rPr lang="en-US" sz="1000" dirty="0"/>
              <a:t>, 569-582.</a:t>
            </a:r>
          </a:p>
          <a:p>
            <a:pPr marL="461963" indent="-461963"/>
            <a:r>
              <a:rPr lang="en-US" sz="1000" dirty="0" smtClean="0"/>
              <a:t>Horizon </a:t>
            </a:r>
            <a:r>
              <a:rPr lang="en-US" sz="1000" dirty="0"/>
              <a:t>Research, Inc. (2000). Local systemic change through teacher enhancement mathematics 6-12 teacher questionnaire. Available from</a:t>
            </a:r>
            <a:br>
              <a:rPr lang="en-US" sz="1000" dirty="0"/>
            </a:br>
            <a:r>
              <a:rPr lang="en-US" sz="1000" dirty="0"/>
              <a:t>http://www.horizon-research.com/</a:t>
            </a:r>
          </a:p>
          <a:p>
            <a:pPr marL="461963" indent="-461963"/>
            <a:r>
              <a:rPr lang="en-US" sz="1000" dirty="0" err="1"/>
              <a:t>Luft</a:t>
            </a:r>
            <a:r>
              <a:rPr lang="en-US" sz="1000" dirty="0"/>
              <a:t>, J. A., &amp; </a:t>
            </a:r>
            <a:r>
              <a:rPr lang="en-US" sz="1000" dirty="0" err="1"/>
              <a:t>Roehrig</a:t>
            </a:r>
            <a:r>
              <a:rPr lang="en-US" sz="1000" dirty="0"/>
              <a:t>, G. H. (2007). Capturing science teachers’ epistemological beliefs: The development of the Teachers Beliefs Interview. </a:t>
            </a:r>
            <a:r>
              <a:rPr lang="en-US" sz="1000" i="1" dirty="0"/>
              <a:t>Electronic Journal of Science Education, 11</a:t>
            </a:r>
            <a:r>
              <a:rPr lang="en-US" sz="1000" dirty="0"/>
              <a:t>, 38-63.</a:t>
            </a:r>
          </a:p>
          <a:p>
            <a:pPr marL="461963" indent="-461963"/>
            <a:r>
              <a:rPr lang="en-US" sz="1000" dirty="0"/>
              <a:t>Madsen, A. L., &amp; Lanier, P. E. (1992). </a:t>
            </a:r>
            <a:r>
              <a:rPr lang="en-US" sz="1000" i="1" dirty="0"/>
              <a:t>Improving mathematics instruction through the role of the support teacher</a:t>
            </a:r>
            <a:r>
              <a:rPr lang="en-US" sz="1000" dirty="0"/>
              <a:t>. East Lansing, MI: The Institute for Research on Teaching, College of Education, Michigan State University.</a:t>
            </a:r>
          </a:p>
          <a:p>
            <a:pPr marL="461963" indent="-461963"/>
            <a:r>
              <a:rPr lang="en-US" sz="1000" dirty="0" err="1" smtClean="0"/>
              <a:t>Piburn</a:t>
            </a:r>
            <a:r>
              <a:rPr lang="en-US" sz="1000" dirty="0"/>
              <a:t>, M., &amp; Sawada, D. (2000). </a:t>
            </a:r>
            <a:r>
              <a:rPr lang="en-US" sz="1000" i="1" dirty="0"/>
              <a:t>Reformed Teaching Observation Protocol (RTOP): Reference manual</a:t>
            </a:r>
            <a:r>
              <a:rPr lang="en-US" sz="1000" dirty="0"/>
              <a:t> (ACEPT Technical Report IN00-3). Retrieved from Arizona State University website: http://www.public.asu.edu/~anton1/AssessArticles/Assessments/Chemistry%20Assessments/RTOP%20Reference%20Manual.pdf</a:t>
            </a:r>
          </a:p>
          <a:p>
            <a:pPr marL="461963" indent="-461963"/>
            <a:r>
              <a:rPr lang="en-US" sz="1000" dirty="0" err="1" smtClean="0"/>
              <a:t>Stipek</a:t>
            </a:r>
            <a:r>
              <a:rPr lang="en-US" sz="1000" dirty="0"/>
              <a:t>, D. J., Salmon, J. M., </a:t>
            </a:r>
            <a:r>
              <a:rPr lang="en-US" sz="1000" dirty="0" err="1"/>
              <a:t>Givvin</a:t>
            </a:r>
            <a:r>
              <a:rPr lang="en-US" sz="1000" dirty="0"/>
              <a:t>, K. B., </a:t>
            </a:r>
            <a:r>
              <a:rPr lang="en-US" sz="1000" dirty="0" err="1"/>
              <a:t>Kazemi</a:t>
            </a:r>
            <a:r>
              <a:rPr lang="en-US" sz="1000" dirty="0"/>
              <a:t>, E., Saxe G. &amp; </a:t>
            </a:r>
            <a:r>
              <a:rPr lang="en-US" sz="1000" dirty="0" err="1"/>
              <a:t>MacGyvers</a:t>
            </a:r>
            <a:r>
              <a:rPr lang="en-US" sz="1000" dirty="0"/>
              <a:t>, V. L. (1998). The value (and convergence) of practices suggested by motivation research and promoted by mathematics education reformers. </a:t>
            </a:r>
            <a:r>
              <a:rPr lang="en-US" sz="1000" i="1" dirty="0"/>
              <a:t>Journal for Research in Mathematics Education, 29</a:t>
            </a:r>
            <a:r>
              <a:rPr lang="en-US" sz="1000" dirty="0"/>
              <a:t>, 465–488.</a:t>
            </a:r>
          </a:p>
          <a:p>
            <a:pPr marL="461963" indent="-461963"/>
            <a:r>
              <a:rPr lang="en-US" sz="1000" dirty="0" err="1"/>
              <a:t>Tschannen</a:t>
            </a:r>
            <a:r>
              <a:rPr lang="en-US" sz="1000" dirty="0"/>
              <a:t>-Moran, M., </a:t>
            </a:r>
            <a:r>
              <a:rPr lang="en-US" sz="1000" dirty="0" err="1"/>
              <a:t>Woolfolk</a:t>
            </a:r>
            <a:r>
              <a:rPr lang="en-US" sz="1000" dirty="0"/>
              <a:t> Hoy, A. W., &amp; Hoy, W. K. (1998). Teacher efficacy: Its meaning and measure. </a:t>
            </a:r>
            <a:r>
              <a:rPr lang="en-US" sz="1000" i="1" dirty="0"/>
              <a:t>Review of Educational Research, 68</a:t>
            </a:r>
            <a:r>
              <a:rPr lang="en-US" sz="1000" dirty="0"/>
              <a:t>, 202-248.</a:t>
            </a:r>
          </a:p>
          <a:p>
            <a:pPr marL="461963" indent="-461963"/>
            <a:r>
              <a:rPr lang="en-US" sz="1000" dirty="0"/>
              <a:t>White, D. (2011). </a:t>
            </a:r>
            <a:r>
              <a:rPr lang="en-US" sz="1000" i="1" dirty="0"/>
              <a:t>Math Teachers' Circles - Impacting teachers' Mathematical Knowledge for Teaching.</a:t>
            </a:r>
            <a:r>
              <a:rPr lang="en-US" sz="1000" dirty="0"/>
              <a:t> Paper presented at the MAA Session on Fostering, Supporting, and Propagating Math Circles for Students and Teachers, I, Joint Mathematics Meetings, New Orleans, LA.</a:t>
            </a:r>
          </a:p>
          <a:p>
            <a:pPr marL="461963" indent="-461963"/>
            <a:r>
              <a:rPr lang="en-US" sz="1000" dirty="0"/>
              <a:t>Yoon, K. S., Duncan, T., Lee, S. &amp; Shapley, K. (2008, March). </a:t>
            </a:r>
            <a:r>
              <a:rPr lang="en-US" sz="1000" i="1" dirty="0"/>
              <a:t>The effects of teachers’ professional development on student achievement: Findings from a systematic review of evidence</a:t>
            </a:r>
            <a:r>
              <a:rPr lang="en-US" sz="1000" dirty="0"/>
              <a:t>. Paper presented at the annual meeting of the American Educational Research Association, New York.</a:t>
            </a:r>
          </a:p>
        </p:txBody>
      </p:sp>
      <p:sp>
        <p:nvSpPr>
          <p:cNvPr id="13" name="TextBox 12"/>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8168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3.33333E-6 L 0 -0.66111 " pathEditMode="relative" rAng="0" ptsTypes="AA">
                                      <p:cBhvr>
                                        <p:cTn id="6" dur="2000" fill="hold"/>
                                        <p:tgtEl>
                                          <p:spTgt spid="14"/>
                                        </p:tgtEl>
                                        <p:attrNameLst>
                                          <p:attrName>ppt_x</p:attrName>
                                          <p:attrName>ppt_y</p:attrName>
                                        </p:attrNameLst>
                                      </p:cBhvr>
                                      <p:rCtr x="0" y="-3305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Overview of Math Teachers’ Circle</a:t>
            </a:r>
            <a:endParaRPr lang="en-US" sz="2800" b="1" dirty="0"/>
          </a:p>
        </p:txBody>
      </p:sp>
      <p:sp>
        <p:nvSpPr>
          <p:cNvPr id="2" name="TextBox 1"/>
          <p:cNvSpPr txBox="1"/>
          <p:nvPr/>
        </p:nvSpPr>
        <p:spPr>
          <a:xfrm>
            <a:off x="0" y="1295400"/>
            <a:ext cx="9144000" cy="4662815"/>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Current Research investigating MTCs impact on Educators</a:t>
            </a:r>
            <a:endParaRPr lang="en-US" b="1" dirty="0"/>
          </a:p>
          <a:p>
            <a:pPr marL="742950" lvl="1" indent="-285750">
              <a:lnSpc>
                <a:spcPct val="150000"/>
              </a:lnSpc>
              <a:buFont typeface="Arial" pitchFamily="34" charset="0"/>
              <a:buChar char="•"/>
            </a:pPr>
            <a:r>
              <a:rPr lang="en-US" sz="1600" b="1" dirty="0" smtClean="0"/>
              <a:t>White (2011), White and Donaldson (2011)</a:t>
            </a:r>
          </a:p>
          <a:p>
            <a:pPr marL="1200150" lvl="2" indent="-285750">
              <a:lnSpc>
                <a:spcPct val="150000"/>
              </a:lnSpc>
              <a:buFont typeface="Arial" pitchFamily="34" charset="0"/>
              <a:buChar char="•"/>
            </a:pPr>
            <a:r>
              <a:rPr lang="en-US" sz="1600" dirty="0" smtClean="0"/>
              <a:t>Mathematical Knowledge for Teaching (MKT)</a:t>
            </a:r>
          </a:p>
          <a:p>
            <a:pPr marL="1657350" lvl="3" indent="-285750">
              <a:lnSpc>
                <a:spcPct val="150000"/>
              </a:lnSpc>
              <a:buFont typeface="Arial" pitchFamily="34" charset="0"/>
              <a:buChar char="•"/>
            </a:pPr>
            <a:r>
              <a:rPr lang="en-US" sz="1600" dirty="0" smtClean="0"/>
              <a:t>Teachers </a:t>
            </a:r>
            <a:r>
              <a:rPr lang="en-US" sz="1600" dirty="0"/>
              <a:t>who completed MTC showed increased </a:t>
            </a:r>
            <a:r>
              <a:rPr lang="en-US" sz="1600" dirty="0" smtClean="0"/>
              <a:t>MKT</a:t>
            </a:r>
            <a:r>
              <a:rPr lang="en-US" sz="1600" i="1" dirty="0" smtClean="0"/>
              <a:t> </a:t>
            </a:r>
            <a:r>
              <a:rPr lang="en-US" sz="1600" dirty="0"/>
              <a:t>from </a:t>
            </a:r>
            <a:r>
              <a:rPr lang="en-US" sz="1600" dirty="0" smtClean="0"/>
              <a:t>pre-test scores</a:t>
            </a:r>
          </a:p>
          <a:p>
            <a:pPr marL="1657350" lvl="3" indent="-285750">
              <a:lnSpc>
                <a:spcPct val="150000"/>
              </a:lnSpc>
              <a:buFont typeface="Arial" pitchFamily="34" charset="0"/>
              <a:buChar char="•"/>
            </a:pPr>
            <a:r>
              <a:rPr lang="en-US" sz="1600" dirty="0" smtClean="0"/>
              <a:t>MKT is positively correlated with problem-solving abilities in teachers</a:t>
            </a:r>
          </a:p>
          <a:p>
            <a:pPr marL="2114550" lvl="4" indent="-285750">
              <a:lnSpc>
                <a:spcPct val="150000"/>
              </a:lnSpc>
              <a:buFont typeface="Arial" pitchFamily="34" charset="0"/>
              <a:buChar char="•"/>
            </a:pPr>
            <a:r>
              <a:rPr lang="en-US" sz="1600" dirty="0" smtClean="0"/>
              <a:t>MKT increases occur indirectly</a:t>
            </a:r>
          </a:p>
          <a:p>
            <a:pPr marL="1200150" lvl="2" indent="-285750">
              <a:lnSpc>
                <a:spcPct val="150000"/>
              </a:lnSpc>
              <a:buFont typeface="Arial" pitchFamily="34" charset="0"/>
              <a:buChar char="•"/>
            </a:pPr>
            <a:r>
              <a:rPr lang="en-US" sz="1600" dirty="0" smtClean="0"/>
              <a:t>Other influences from participation in MTCs</a:t>
            </a:r>
          </a:p>
          <a:p>
            <a:pPr marL="1657350" lvl="3" indent="-285750">
              <a:lnSpc>
                <a:spcPct val="150000"/>
              </a:lnSpc>
              <a:buFont typeface="Arial" pitchFamily="34" charset="0"/>
              <a:buChar char="•"/>
            </a:pPr>
            <a:r>
              <a:rPr lang="en-US" sz="1600" dirty="0" smtClean="0"/>
              <a:t>Gains in math content knowledge and problem-solving skills</a:t>
            </a:r>
          </a:p>
          <a:p>
            <a:pPr marL="1657350" lvl="3" indent="-285750">
              <a:lnSpc>
                <a:spcPct val="150000"/>
              </a:lnSpc>
              <a:buFont typeface="Arial" pitchFamily="34" charset="0"/>
              <a:buChar char="•"/>
            </a:pPr>
            <a:r>
              <a:rPr lang="en-US" sz="1600" dirty="0" smtClean="0"/>
              <a:t>Increased attitudes toward mathematics</a:t>
            </a:r>
          </a:p>
          <a:p>
            <a:pPr marL="1657350" lvl="3" indent="-285750">
              <a:lnSpc>
                <a:spcPct val="150000"/>
              </a:lnSpc>
              <a:buFont typeface="Arial" pitchFamily="34" charset="0"/>
              <a:buChar char="•"/>
            </a:pPr>
            <a:r>
              <a:rPr lang="en-US" sz="1600" dirty="0" smtClean="0"/>
              <a:t>Increased reformed-based classroom activities</a:t>
            </a:r>
          </a:p>
          <a:p>
            <a:pPr marL="285750" indent="-285750">
              <a:lnSpc>
                <a:spcPct val="150000"/>
              </a:lnSpc>
              <a:buFont typeface="Arial" pitchFamily="34" charset="0"/>
              <a:buChar char="•"/>
            </a:pPr>
            <a:r>
              <a:rPr lang="en-US" b="1" dirty="0" smtClean="0"/>
              <a:t>MTC programs are increasing, </a:t>
            </a:r>
          </a:p>
          <a:p>
            <a:pPr indent="287338">
              <a:lnSpc>
                <a:spcPct val="150000"/>
              </a:lnSpc>
            </a:pPr>
            <a:r>
              <a:rPr lang="en-US" b="1" dirty="0" smtClean="0"/>
              <a:t>providing seemingly myriad opportunities for research</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048063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
                                            <p:txEl>
                                              <p:pRg st="5" end="5"/>
                                            </p:txEl>
                                          </p:spTgt>
                                        </p:tgtEl>
                                      </p:cBhvr>
                                    </p:animEffect>
                                  </p:childTnLst>
                                </p:cTn>
                              </p:par>
                              <p:par>
                                <p:cTn id="30" presetID="2" presetClass="entr" presetSubtype="2"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ppt_y"/>
                                          </p:val>
                                        </p:tav>
                                        <p:tav tm="100000">
                                          <p:val>
                                            <p:strVal val="#ppt_y"/>
                                          </p:val>
                                        </p:tav>
                                      </p:tavLst>
                                    </p:anim>
                                  </p:childTnLst>
                                </p:cTn>
                              </p:par>
                              <p:par>
                                <p:cTn id="34" presetID="12" presetClass="entr" presetSubtype="4"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37" dur="500"/>
                                        <p:tgtEl>
                                          <p:spTgt spid="2">
                                            <p:txEl>
                                              <p:pRg st="7" end="7"/>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 calcmode="lin" valueType="num">
                                      <p:cBhvr additive="base">
                                        <p:cTn id="40"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41" dur="500"/>
                                        <p:tgtEl>
                                          <p:spTgt spid="2">
                                            <p:txEl>
                                              <p:pRg st="8" end="8"/>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 calcmode="lin" valueType="num">
                                      <p:cBhvr additive="base">
                                        <p:cTn id="44"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45" dur="500"/>
                                        <p:tgtEl>
                                          <p:spTgt spid="2">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Research Opportunities with MTC</a:t>
            </a:r>
            <a:endParaRPr lang="en-US" sz="2800" b="1" dirty="0"/>
          </a:p>
        </p:txBody>
      </p:sp>
      <p:sp>
        <p:nvSpPr>
          <p:cNvPr id="2" name="TextBox 1"/>
          <p:cNvSpPr txBox="1"/>
          <p:nvPr/>
        </p:nvSpPr>
        <p:spPr>
          <a:xfrm>
            <a:off x="0" y="1295400"/>
            <a:ext cx="9144000" cy="3093154"/>
          </a:xfrm>
          <a:prstGeom prst="rect">
            <a:avLst/>
          </a:prstGeom>
          <a:noFill/>
        </p:spPr>
        <p:txBody>
          <a:bodyPr wrap="square" rtlCol="0">
            <a:spAutoFit/>
          </a:bodyPr>
          <a:lstStyle/>
          <a:p>
            <a:pPr marL="285750" indent="-285750">
              <a:lnSpc>
                <a:spcPct val="150000"/>
              </a:lnSpc>
              <a:buFont typeface="Arial" pitchFamily="34" charset="0"/>
              <a:buChar char="•"/>
            </a:pPr>
            <a:r>
              <a:rPr lang="en-US" b="1" dirty="0"/>
              <a:t>Research has shown that increasing teaching self-efficacy positively influences student </a:t>
            </a:r>
            <a:r>
              <a:rPr lang="en-US" b="1" dirty="0" smtClean="0"/>
              <a:t>outcomes, such as:</a:t>
            </a:r>
          </a:p>
          <a:p>
            <a:pPr marL="742950" lvl="1" indent="-285750">
              <a:lnSpc>
                <a:spcPct val="150000"/>
              </a:lnSpc>
              <a:buFont typeface="Arial" pitchFamily="34" charset="0"/>
              <a:buChar char="•"/>
            </a:pPr>
            <a:r>
              <a:rPr lang="en-US" sz="1600" b="1" dirty="0" smtClean="0"/>
              <a:t>Achievement </a:t>
            </a:r>
            <a:r>
              <a:rPr lang="en-US" sz="1400" dirty="0" smtClean="0"/>
              <a:t>(Yoon</a:t>
            </a:r>
            <a:r>
              <a:rPr lang="en-US" sz="1400" dirty="0"/>
              <a:t>, Duncan, Lee, &amp; Shapley, </a:t>
            </a:r>
            <a:r>
              <a:rPr lang="en-US" sz="1400" dirty="0" smtClean="0"/>
              <a:t>2008)</a:t>
            </a:r>
          </a:p>
          <a:p>
            <a:pPr marL="742950" lvl="1" indent="-285750">
              <a:lnSpc>
                <a:spcPct val="150000"/>
              </a:lnSpc>
              <a:buFont typeface="Arial" pitchFamily="34" charset="0"/>
              <a:buChar char="•"/>
            </a:pPr>
            <a:r>
              <a:rPr lang="en-US" sz="1600" b="1" dirty="0" smtClean="0"/>
              <a:t>Motivation </a:t>
            </a:r>
            <a:r>
              <a:rPr lang="en-US" sz="1400" dirty="0" smtClean="0"/>
              <a:t>(</a:t>
            </a:r>
            <a:r>
              <a:rPr lang="en-US" sz="1400" dirty="0" err="1" smtClean="0"/>
              <a:t>Stipek</a:t>
            </a:r>
            <a:r>
              <a:rPr lang="en-US" sz="1400" dirty="0" smtClean="0"/>
              <a:t> </a:t>
            </a:r>
            <a:r>
              <a:rPr lang="en-US" sz="1400" dirty="0"/>
              <a:t>et al., </a:t>
            </a:r>
            <a:r>
              <a:rPr lang="en-US" sz="1400" dirty="0" smtClean="0"/>
              <a:t>1998</a:t>
            </a:r>
            <a:r>
              <a:rPr lang="en-US" sz="1400" dirty="0"/>
              <a:t>)</a:t>
            </a:r>
            <a:endParaRPr lang="en-US" sz="1400" dirty="0" smtClean="0"/>
          </a:p>
          <a:p>
            <a:pPr marL="742950" lvl="1" indent="-285750">
              <a:lnSpc>
                <a:spcPct val="150000"/>
              </a:lnSpc>
              <a:buFont typeface="Arial" pitchFamily="34" charset="0"/>
              <a:buChar char="•"/>
            </a:pPr>
            <a:r>
              <a:rPr lang="en-US" sz="1600" b="1" dirty="0" smtClean="0"/>
              <a:t>Attitudes </a:t>
            </a:r>
            <a:r>
              <a:rPr lang="en-US" sz="1400" dirty="0" smtClean="0"/>
              <a:t>(Madsen </a:t>
            </a:r>
            <a:r>
              <a:rPr lang="en-US" sz="1400" dirty="0"/>
              <a:t>&amp; Lanier, </a:t>
            </a:r>
            <a:r>
              <a:rPr lang="en-US" sz="1400" dirty="0" smtClean="0"/>
              <a:t>1992)</a:t>
            </a:r>
          </a:p>
          <a:p>
            <a:pPr marL="742950" lvl="1" indent="-285750">
              <a:lnSpc>
                <a:spcPct val="150000"/>
              </a:lnSpc>
              <a:buFont typeface="Arial" pitchFamily="34" charset="0"/>
              <a:buChar char="•"/>
            </a:pPr>
            <a:r>
              <a:rPr lang="en-US" sz="1600" b="1" dirty="0" smtClean="0"/>
              <a:t>Student </a:t>
            </a:r>
            <a:r>
              <a:rPr lang="en-US" sz="1600" b="1" dirty="0"/>
              <a:t>self-efficacy, interest, and greater student perceptions of importance in what they were being taught </a:t>
            </a:r>
            <a:r>
              <a:rPr lang="en-US" sz="1400" dirty="0"/>
              <a:t>(</a:t>
            </a:r>
            <a:r>
              <a:rPr lang="en-US" sz="1400" dirty="0" err="1"/>
              <a:t>Tschannen</a:t>
            </a:r>
            <a:r>
              <a:rPr lang="en-US" sz="1400" dirty="0"/>
              <a:t>-Moran, </a:t>
            </a:r>
            <a:r>
              <a:rPr lang="en-US" sz="1400" dirty="0" err="1"/>
              <a:t>Woolfolk</a:t>
            </a:r>
            <a:r>
              <a:rPr lang="en-US" sz="1400" dirty="0"/>
              <a:t> Hoy, </a:t>
            </a:r>
            <a:r>
              <a:rPr lang="en-US" sz="1400" dirty="0" smtClean="0"/>
              <a:t>&amp; Hoy, 1998)</a:t>
            </a:r>
          </a:p>
          <a:p>
            <a:pPr marL="1200150" lvl="2" indent="-285750">
              <a:lnSpc>
                <a:spcPct val="150000"/>
              </a:lnSpc>
              <a:buFont typeface="Arial" pitchFamily="34" charset="0"/>
              <a:buChar char="•"/>
            </a:pPr>
            <a:r>
              <a:rPr lang="en-US" sz="1400" i="1" dirty="0" smtClean="0"/>
              <a:t>Teaching Self-Efficacy</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932147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Research Opportunities with MTC</a:t>
            </a:r>
            <a:endParaRPr lang="en-US" sz="2800" b="1" dirty="0"/>
          </a:p>
        </p:txBody>
      </p:sp>
      <p:sp>
        <p:nvSpPr>
          <p:cNvPr id="2" name="TextBox 1"/>
          <p:cNvSpPr txBox="1"/>
          <p:nvPr/>
        </p:nvSpPr>
        <p:spPr>
          <a:xfrm>
            <a:off x="0" y="1295400"/>
            <a:ext cx="9144000" cy="4847481"/>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A </a:t>
            </a:r>
            <a:r>
              <a:rPr lang="en-US" b="1" dirty="0"/>
              <a:t>teacher’s </a:t>
            </a:r>
            <a:endParaRPr lang="en-US" b="1" dirty="0" smtClean="0"/>
          </a:p>
          <a:p>
            <a:pPr lvl="1">
              <a:lnSpc>
                <a:spcPct val="150000"/>
              </a:lnSpc>
            </a:pPr>
            <a:r>
              <a:rPr lang="en-US" sz="1600" b="1" dirty="0" smtClean="0"/>
              <a:t>(</a:t>
            </a:r>
            <a:r>
              <a:rPr lang="en-US" sz="1600" b="1" dirty="0"/>
              <a:t>1) analysis of the teaching task and its context </a:t>
            </a:r>
            <a:r>
              <a:rPr lang="en-US" sz="1600" b="1" dirty="0" smtClean="0"/>
              <a:t>and</a:t>
            </a:r>
          </a:p>
          <a:p>
            <a:pPr lvl="1">
              <a:lnSpc>
                <a:spcPct val="150000"/>
              </a:lnSpc>
            </a:pPr>
            <a:r>
              <a:rPr lang="en-US" sz="1600" b="1" dirty="0" smtClean="0"/>
              <a:t>(2</a:t>
            </a:r>
            <a:r>
              <a:rPr lang="en-US" sz="1600" b="1" dirty="0"/>
              <a:t>) assessment of personal teaching competence </a:t>
            </a:r>
          </a:p>
          <a:p>
            <a:pPr lvl="1">
              <a:lnSpc>
                <a:spcPct val="150000"/>
              </a:lnSpc>
            </a:pPr>
            <a:r>
              <a:rPr lang="en-US" sz="1600" b="1" dirty="0" smtClean="0"/>
              <a:t>directly influence their teaching efficacy </a:t>
            </a:r>
            <a:r>
              <a:rPr lang="en-US" sz="1400" dirty="0">
                <a:solidFill>
                  <a:prstClr val="black"/>
                </a:solidFill>
              </a:rPr>
              <a:t>(</a:t>
            </a:r>
            <a:r>
              <a:rPr lang="en-US" sz="1400" dirty="0" err="1" smtClean="0">
                <a:solidFill>
                  <a:prstClr val="black"/>
                </a:solidFill>
              </a:rPr>
              <a:t>Tschannen</a:t>
            </a:r>
            <a:r>
              <a:rPr lang="en-US" sz="1400" dirty="0" smtClean="0">
                <a:solidFill>
                  <a:prstClr val="black"/>
                </a:solidFill>
              </a:rPr>
              <a:t>-Moran</a:t>
            </a:r>
            <a:r>
              <a:rPr lang="en-US" sz="1400" dirty="0">
                <a:solidFill>
                  <a:prstClr val="black"/>
                </a:solidFill>
              </a:rPr>
              <a:t> </a:t>
            </a:r>
            <a:r>
              <a:rPr lang="en-US" sz="1400" dirty="0" smtClean="0">
                <a:solidFill>
                  <a:prstClr val="black"/>
                </a:solidFill>
              </a:rPr>
              <a:t>et al., </a:t>
            </a:r>
            <a:r>
              <a:rPr lang="en-US" sz="1400" dirty="0">
                <a:solidFill>
                  <a:prstClr val="black"/>
                </a:solidFill>
              </a:rPr>
              <a:t>1998</a:t>
            </a:r>
            <a:r>
              <a:rPr lang="en-US" sz="1400" dirty="0" smtClean="0">
                <a:solidFill>
                  <a:prstClr val="black"/>
                </a:solidFill>
              </a:rPr>
              <a:t>)</a:t>
            </a:r>
          </a:p>
          <a:p>
            <a:pPr marL="742950" lvl="1" indent="-285750">
              <a:lnSpc>
                <a:spcPct val="150000"/>
              </a:lnSpc>
              <a:buFont typeface="Arial" pitchFamily="34" charset="0"/>
              <a:buChar char="•"/>
            </a:pPr>
            <a:r>
              <a:rPr lang="en-US" sz="1600" u="sng" dirty="0" smtClean="0"/>
              <a:t>Analysis </a:t>
            </a:r>
            <a:r>
              <a:rPr lang="en-US" sz="1600" u="sng" dirty="0"/>
              <a:t>of the teaching </a:t>
            </a:r>
            <a:r>
              <a:rPr lang="en-US" sz="1600" u="sng" dirty="0" smtClean="0"/>
              <a:t>task</a:t>
            </a:r>
            <a:r>
              <a:rPr lang="en-US" sz="1600" dirty="0" smtClean="0"/>
              <a:t>: “what </a:t>
            </a:r>
            <a:r>
              <a:rPr lang="en-US" sz="1600" dirty="0"/>
              <a:t>will be required of them in the anticipated teaching situation … [including] such factors as the students' abilities and motivation, appropriate instructional strategies, managerial issues, the availability and quality of instructional materials, access to technology, and the physical conditions of the teaching space” (p. 231</a:t>
            </a:r>
            <a:r>
              <a:rPr lang="en-US" sz="1600" dirty="0" smtClean="0"/>
              <a:t>)</a:t>
            </a:r>
          </a:p>
          <a:p>
            <a:pPr marL="742950" lvl="1" indent="-285750">
              <a:lnSpc>
                <a:spcPct val="150000"/>
              </a:lnSpc>
              <a:buFont typeface="Arial" pitchFamily="34" charset="0"/>
              <a:buChar char="•"/>
            </a:pPr>
            <a:r>
              <a:rPr lang="en-US" sz="1600" u="sng" dirty="0" smtClean="0"/>
              <a:t>Assessment </a:t>
            </a:r>
            <a:r>
              <a:rPr lang="en-US" sz="1600" u="sng" dirty="0"/>
              <a:t>of personal teaching </a:t>
            </a:r>
            <a:r>
              <a:rPr lang="en-US" sz="1600" u="sng" dirty="0" smtClean="0"/>
              <a:t>competence</a:t>
            </a:r>
            <a:r>
              <a:rPr lang="en-US" sz="1600" dirty="0" smtClean="0"/>
              <a:t>: </a:t>
            </a:r>
            <a:r>
              <a:rPr lang="en-US" sz="1600" dirty="0"/>
              <a:t>“the individual's comparative judgment of whether his or her current abilities and strategies are adequate for the teaching task in question” (p. 233)</a:t>
            </a:r>
            <a:endParaRPr lang="en-US" sz="1600" dirty="0" smtClean="0"/>
          </a:p>
          <a:p>
            <a:pPr marL="1200150" lvl="2" indent="-285750">
              <a:lnSpc>
                <a:spcPct val="150000"/>
              </a:lnSpc>
              <a:buFont typeface="Arial" pitchFamily="34" charset="0"/>
              <a:buChar char="•"/>
            </a:pPr>
            <a:r>
              <a:rPr lang="en-US" sz="1400" i="1" dirty="0" smtClean="0"/>
              <a:t>Pedagogical Preparedness</a:t>
            </a:r>
          </a:p>
          <a:p>
            <a:pPr marL="1200150" lvl="2" indent="-285750">
              <a:lnSpc>
                <a:spcPct val="150000"/>
              </a:lnSpc>
              <a:buFont typeface="Arial" pitchFamily="34" charset="0"/>
              <a:buChar char="•"/>
            </a:pPr>
            <a:r>
              <a:rPr lang="en-US" sz="1400" i="1" dirty="0" smtClean="0"/>
              <a:t>Teachers’ Personal Teaching Competence</a:t>
            </a:r>
            <a:endParaRPr lang="en-US" b="1" dirty="0" smtClean="0"/>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565022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3" end="3"/>
                                            </p:txEl>
                                          </p:spTgt>
                                        </p:tgtEl>
                                      </p:cBhvr>
                                    </p:animEffect>
                                  </p:childTnLst>
                                </p:cTn>
                              </p:par>
                              <p:par>
                                <p:cTn id="22" presetID="2" presetClass="entr" presetSubtype="2"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Research Opportunities with MTC</a:t>
            </a:r>
            <a:endParaRPr lang="en-US" sz="2800" b="1" dirty="0"/>
          </a:p>
        </p:txBody>
      </p:sp>
      <p:sp>
        <p:nvSpPr>
          <p:cNvPr id="2" name="TextBox 1"/>
          <p:cNvSpPr txBox="1"/>
          <p:nvPr/>
        </p:nvSpPr>
        <p:spPr>
          <a:xfrm>
            <a:off x="0" y="1295400"/>
            <a:ext cx="9144000" cy="3831818"/>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Bandura’s Social Learning Theory </a:t>
            </a:r>
            <a:r>
              <a:rPr lang="en-US" sz="1400" dirty="0" smtClean="0"/>
              <a:t>(1977)</a:t>
            </a:r>
            <a:endParaRPr lang="en-US" dirty="0" smtClean="0"/>
          </a:p>
          <a:p>
            <a:pPr marL="742950" lvl="1" indent="-285750">
              <a:lnSpc>
                <a:spcPct val="150000"/>
              </a:lnSpc>
              <a:buFont typeface="Arial" pitchFamily="34" charset="0"/>
              <a:buChar char="•"/>
            </a:pPr>
            <a:r>
              <a:rPr lang="en-US" sz="1600" b="1" dirty="0" smtClean="0"/>
              <a:t>Personal Self-Efficacy</a:t>
            </a:r>
          </a:p>
          <a:p>
            <a:pPr marL="1200150" lvl="2" indent="-285750">
              <a:lnSpc>
                <a:spcPct val="150000"/>
              </a:lnSpc>
              <a:buFont typeface="Arial" pitchFamily="34" charset="0"/>
              <a:buChar char="•"/>
            </a:pPr>
            <a:r>
              <a:rPr lang="en-US" sz="1400" dirty="0" smtClean="0"/>
              <a:t>“A </a:t>
            </a:r>
            <a:r>
              <a:rPr lang="en-US" sz="1400" dirty="0"/>
              <a:t>judgment of one’s ability to </a:t>
            </a:r>
            <a:r>
              <a:rPr lang="en-US" sz="1400" i="1" dirty="0"/>
              <a:t>organize</a:t>
            </a:r>
            <a:r>
              <a:rPr lang="en-US" sz="1400" dirty="0"/>
              <a:t> and </a:t>
            </a:r>
            <a:r>
              <a:rPr lang="en-US" sz="1400" i="1" dirty="0"/>
              <a:t>execute</a:t>
            </a:r>
            <a:r>
              <a:rPr lang="en-US" sz="1400" dirty="0"/>
              <a:t> given types of </a:t>
            </a:r>
            <a:r>
              <a:rPr lang="en-US" sz="1400" dirty="0" smtClean="0"/>
              <a:t>performances” </a:t>
            </a:r>
            <a:r>
              <a:rPr lang="en-US" sz="1400" dirty="0"/>
              <a:t>(p. </a:t>
            </a:r>
            <a:r>
              <a:rPr lang="en-US" sz="1400" dirty="0" smtClean="0"/>
              <a:t>21)</a:t>
            </a:r>
          </a:p>
          <a:p>
            <a:pPr marL="1200150" lvl="2" indent="-285750">
              <a:lnSpc>
                <a:spcPct val="150000"/>
              </a:lnSpc>
              <a:buFont typeface="Arial" pitchFamily="34" charset="0"/>
              <a:buChar char="•"/>
            </a:pPr>
            <a:r>
              <a:rPr lang="en-US" sz="1400" dirty="0" smtClean="0"/>
              <a:t>Encompasses both of </a:t>
            </a:r>
            <a:r>
              <a:rPr lang="en-US" sz="1400" dirty="0" err="1">
                <a:solidFill>
                  <a:prstClr val="black"/>
                </a:solidFill>
              </a:rPr>
              <a:t>Tschannen</a:t>
            </a:r>
            <a:r>
              <a:rPr lang="en-US" sz="1400" dirty="0">
                <a:solidFill>
                  <a:prstClr val="black"/>
                </a:solidFill>
              </a:rPr>
              <a:t>-Moran et </a:t>
            </a:r>
            <a:r>
              <a:rPr lang="en-US" sz="1400" dirty="0" smtClean="0">
                <a:solidFill>
                  <a:prstClr val="black"/>
                </a:solidFill>
              </a:rPr>
              <a:t>al. (1998) influences of teaching efficacy</a:t>
            </a:r>
            <a:endParaRPr lang="en-US" sz="1400" dirty="0" smtClean="0"/>
          </a:p>
          <a:p>
            <a:pPr marL="742950" lvl="1" indent="-285750">
              <a:lnSpc>
                <a:spcPct val="150000"/>
              </a:lnSpc>
              <a:buFont typeface="Arial" pitchFamily="34" charset="0"/>
              <a:buChar char="•"/>
            </a:pPr>
            <a:r>
              <a:rPr lang="en-US" sz="1600" b="1" dirty="0" smtClean="0"/>
              <a:t>Outcome Expectancy </a:t>
            </a:r>
          </a:p>
          <a:p>
            <a:pPr marL="1200150" lvl="2" indent="-285750">
              <a:lnSpc>
                <a:spcPct val="150000"/>
              </a:lnSpc>
              <a:buFont typeface="Arial" pitchFamily="34" charset="0"/>
              <a:buChar char="•"/>
            </a:pPr>
            <a:r>
              <a:rPr lang="en-US" sz="1400" dirty="0" smtClean="0"/>
              <a:t>“A </a:t>
            </a:r>
            <a:r>
              <a:rPr lang="en-US" sz="1400" dirty="0"/>
              <a:t>judgment of the likely consequence such </a:t>
            </a:r>
            <a:r>
              <a:rPr lang="en-US" sz="1400" dirty="0" smtClean="0"/>
              <a:t>performances [referring to personal self-efficacy definition] </a:t>
            </a:r>
            <a:r>
              <a:rPr lang="en-US" sz="1400" dirty="0"/>
              <a:t>will </a:t>
            </a:r>
            <a:r>
              <a:rPr lang="en-US" sz="1400" dirty="0" smtClean="0"/>
              <a:t>produce” (p. 21)</a:t>
            </a:r>
          </a:p>
          <a:p>
            <a:pPr marL="1200150" lvl="2" indent="-285750">
              <a:lnSpc>
                <a:spcPct val="150000"/>
              </a:lnSpc>
              <a:buFont typeface="Arial" pitchFamily="34" charset="0"/>
              <a:buChar char="•"/>
            </a:pPr>
            <a:r>
              <a:rPr lang="en-US" sz="1400" dirty="0" smtClean="0"/>
              <a:t>Teachers </a:t>
            </a:r>
            <a:r>
              <a:rPr lang="en-US" sz="1400" dirty="0"/>
              <a:t>who have a greater perception of control in their students’ learning along with high teaching efficacy, should “persist longer, provide a greater academic focus in the classroom, and exhibit different types of feedback than teachers who have lower expectations concerning their ability to influence student learning” </a:t>
            </a:r>
            <a:r>
              <a:rPr lang="en-US" sz="1400" dirty="0" smtClean="0"/>
              <a:t>(</a:t>
            </a:r>
            <a:r>
              <a:rPr lang="en-US" sz="1400" dirty="0"/>
              <a:t>Gibson </a:t>
            </a:r>
            <a:r>
              <a:rPr lang="en-US" sz="1400" dirty="0" smtClean="0"/>
              <a:t>&amp; </a:t>
            </a:r>
            <a:r>
              <a:rPr lang="en-US" sz="1400" dirty="0" err="1" smtClean="0"/>
              <a:t>Dembo</a:t>
            </a:r>
            <a:r>
              <a:rPr lang="en-US" sz="1400" dirty="0" smtClean="0"/>
              <a:t>, 1984; p</a:t>
            </a:r>
            <a:r>
              <a:rPr lang="en-US" sz="1400" dirty="0"/>
              <a:t>. 570</a:t>
            </a:r>
            <a:r>
              <a:rPr lang="en-US" sz="1400" dirty="0" smtClean="0"/>
              <a:t>)</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830903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ppt_y"/>
                                          </p:val>
                                        </p:tav>
                                        <p:tav tm="100000">
                                          <p:val>
                                            <p:strVal val="#ppt_y"/>
                                          </p:val>
                                        </p:tav>
                                      </p:tavLst>
                                    </p:anim>
                                  </p:childTnLst>
                                </p:cTn>
                              </p:par>
                              <p:par>
                                <p:cTn id="22" presetID="1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4" end="4"/>
                                            </p:txEl>
                                          </p:spTgt>
                                        </p:tgtEl>
                                      </p:cBhvr>
                                    </p:animEffect>
                                  </p:childTnLst>
                                </p:cTn>
                              </p:par>
                              <p:par>
                                <p:cTn id="26" presetID="2" presetClass="entr" presetSubtype="2"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Hypotheses</a:t>
            </a:r>
            <a:endParaRPr lang="en-US" sz="2800" b="1" dirty="0"/>
          </a:p>
        </p:txBody>
      </p:sp>
      <p:sp>
        <p:nvSpPr>
          <p:cNvPr id="2" name="TextBox 1"/>
          <p:cNvSpPr txBox="1"/>
          <p:nvPr/>
        </p:nvSpPr>
        <p:spPr>
          <a:xfrm>
            <a:off x="0" y="1295400"/>
            <a:ext cx="9144000" cy="4580741"/>
          </a:xfrm>
          <a:prstGeom prst="rect">
            <a:avLst/>
          </a:prstGeom>
          <a:noFill/>
        </p:spPr>
        <p:txBody>
          <a:bodyPr wrap="square" rtlCol="0">
            <a:spAutoFit/>
          </a:bodyPr>
          <a:lstStyle/>
          <a:p>
            <a:pPr>
              <a:lnSpc>
                <a:spcPts val="2500"/>
              </a:lnSpc>
            </a:pPr>
            <a:r>
              <a:rPr lang="en-US" b="1" dirty="0" smtClean="0"/>
              <a:t>Increases would occur following participation in MTC</a:t>
            </a:r>
          </a:p>
          <a:p>
            <a:pPr marL="800100" lvl="1" indent="-342900">
              <a:lnSpc>
                <a:spcPts val="2500"/>
              </a:lnSpc>
              <a:buFont typeface="+mj-lt"/>
              <a:buAutoNum type="arabicPeriod"/>
            </a:pPr>
            <a:r>
              <a:rPr lang="en-US" sz="1600" b="1" dirty="0" smtClean="0"/>
              <a:t>Self-efficacy </a:t>
            </a:r>
            <a:r>
              <a:rPr lang="en-US" sz="1600" b="1" dirty="0"/>
              <a:t>in providing guidance in </a:t>
            </a:r>
            <a:r>
              <a:rPr lang="en-US" sz="1600" b="1" dirty="0" smtClean="0"/>
              <a:t>mathematics</a:t>
            </a:r>
          </a:p>
          <a:p>
            <a:pPr marL="800100" lvl="1" indent="-342900">
              <a:lnSpc>
                <a:spcPts val="2500"/>
              </a:lnSpc>
              <a:buFont typeface="+mj-lt"/>
              <a:buAutoNum type="arabicPeriod"/>
            </a:pPr>
            <a:r>
              <a:rPr lang="en-US" sz="1600" b="1" dirty="0"/>
              <a:t>S</a:t>
            </a:r>
            <a:r>
              <a:rPr lang="en-US" sz="1600" b="1" dirty="0" smtClean="0"/>
              <a:t>elf-efficacy </a:t>
            </a:r>
            <a:r>
              <a:rPr lang="en-US" sz="1600" b="1" dirty="0"/>
              <a:t>in their preparedness for teaching mathematics (i.e., pedagogical </a:t>
            </a:r>
            <a:r>
              <a:rPr lang="en-US" sz="1600" b="1" dirty="0" smtClean="0"/>
              <a:t>preparedness)</a:t>
            </a:r>
          </a:p>
          <a:p>
            <a:pPr marL="800100" lvl="1" indent="-342900">
              <a:lnSpc>
                <a:spcPts val="2500"/>
              </a:lnSpc>
              <a:buFont typeface="+mj-lt"/>
              <a:buAutoNum type="arabicPeriod"/>
            </a:pPr>
            <a:r>
              <a:rPr lang="en-US" sz="1600" b="1" dirty="0" smtClean="0"/>
              <a:t>Reform-based </a:t>
            </a:r>
            <a:r>
              <a:rPr lang="en-US" sz="1600" b="1" dirty="0"/>
              <a:t>methods (i.e., </a:t>
            </a:r>
            <a:r>
              <a:rPr lang="en-US" sz="1600" b="1" dirty="0" smtClean="0"/>
              <a:t>investigative culture)</a:t>
            </a:r>
          </a:p>
          <a:p>
            <a:pPr marL="800100" lvl="1" indent="-342900">
              <a:lnSpc>
                <a:spcPts val="2500"/>
              </a:lnSpc>
              <a:buFont typeface="+mj-lt"/>
              <a:buAutoNum type="arabicPeriod"/>
            </a:pPr>
            <a:r>
              <a:rPr lang="en-US" sz="1600" b="1" dirty="0" smtClean="0"/>
              <a:t>Reform-based practices</a:t>
            </a:r>
          </a:p>
          <a:p>
            <a:pPr marL="800100" lvl="1" indent="-342900">
              <a:lnSpc>
                <a:spcPts val="2500"/>
              </a:lnSpc>
              <a:buFont typeface="+mj-lt"/>
              <a:buAutoNum type="arabicPeriod"/>
            </a:pPr>
            <a:r>
              <a:rPr lang="en-US" sz="1600" b="1" dirty="0"/>
              <a:t>F</a:t>
            </a:r>
            <a:r>
              <a:rPr lang="en-US" sz="1600" b="1" dirty="0" smtClean="0"/>
              <a:t>eelings </a:t>
            </a:r>
            <a:r>
              <a:rPr lang="en-US" sz="1600" b="1" dirty="0"/>
              <a:t>of freedom from standards-based </a:t>
            </a:r>
            <a:r>
              <a:rPr lang="en-US" sz="1600" b="1" dirty="0" smtClean="0"/>
              <a:t>teaching</a:t>
            </a:r>
          </a:p>
          <a:p>
            <a:pPr marL="800100" lvl="1" indent="-342900">
              <a:lnSpc>
                <a:spcPts val="2500"/>
              </a:lnSpc>
              <a:buFont typeface="+mj-lt"/>
              <a:buAutoNum type="arabicPeriod"/>
            </a:pPr>
            <a:r>
              <a:rPr lang="en-US" sz="1600" b="1" dirty="0"/>
              <a:t>P</a:t>
            </a:r>
            <a:r>
              <a:rPr lang="en-US" sz="1600" b="1" dirty="0" smtClean="0"/>
              <a:t>ersonal </a:t>
            </a:r>
            <a:r>
              <a:rPr lang="en-US" sz="1600" b="1" dirty="0"/>
              <a:t>mathematics teaching efficacy, </a:t>
            </a:r>
            <a:r>
              <a:rPr lang="en-US" sz="1600" b="1" dirty="0" smtClean="0"/>
              <a:t>and</a:t>
            </a:r>
          </a:p>
          <a:p>
            <a:pPr marL="800100" lvl="1" indent="-342900">
              <a:lnSpc>
                <a:spcPts val="2500"/>
              </a:lnSpc>
              <a:buFont typeface="+mj-lt"/>
              <a:buAutoNum type="arabicPeriod"/>
            </a:pPr>
            <a:r>
              <a:rPr lang="en-US" sz="1600" b="1" dirty="0"/>
              <a:t>O</a:t>
            </a:r>
            <a:r>
              <a:rPr lang="en-US" sz="1600" b="1" dirty="0" smtClean="0"/>
              <a:t>utcome </a:t>
            </a:r>
            <a:r>
              <a:rPr lang="en-US" sz="1600" b="1" dirty="0"/>
              <a:t>expectancies of their </a:t>
            </a:r>
            <a:r>
              <a:rPr lang="en-US" sz="1600" b="1" dirty="0" smtClean="0"/>
              <a:t>students</a:t>
            </a:r>
          </a:p>
          <a:p>
            <a:pPr>
              <a:lnSpc>
                <a:spcPts val="2500"/>
              </a:lnSpc>
            </a:pPr>
            <a:r>
              <a:rPr lang="en-US" b="1" dirty="0" smtClean="0"/>
              <a:t>Decreases would </a:t>
            </a:r>
            <a:r>
              <a:rPr lang="en-US" b="1" dirty="0"/>
              <a:t>occur </a:t>
            </a:r>
            <a:r>
              <a:rPr lang="en-US" b="1" dirty="0" smtClean="0"/>
              <a:t>following participation </a:t>
            </a:r>
            <a:r>
              <a:rPr lang="en-US" b="1" dirty="0"/>
              <a:t>in </a:t>
            </a:r>
            <a:r>
              <a:rPr lang="en-US" b="1" dirty="0" smtClean="0"/>
              <a:t>MTC</a:t>
            </a:r>
          </a:p>
          <a:p>
            <a:pPr marL="800100" lvl="1" indent="-342900">
              <a:lnSpc>
                <a:spcPts val="2500"/>
              </a:lnSpc>
              <a:buAutoNum type="arabicPeriod" startAt="8"/>
            </a:pPr>
            <a:r>
              <a:rPr lang="en-US" sz="1600" b="1" dirty="0" smtClean="0"/>
              <a:t>Traditional </a:t>
            </a:r>
            <a:r>
              <a:rPr lang="en-US" sz="1600" b="1" dirty="0"/>
              <a:t>teaching practices were hypothesized to </a:t>
            </a:r>
            <a:r>
              <a:rPr lang="en-US" sz="1600" b="1" dirty="0" smtClean="0"/>
              <a:t>decrease</a:t>
            </a:r>
          </a:p>
          <a:p>
            <a:pPr>
              <a:lnSpc>
                <a:spcPts val="2500"/>
              </a:lnSpc>
            </a:pPr>
            <a:r>
              <a:rPr lang="en-US" b="1" dirty="0" smtClean="0"/>
              <a:t>Observation </a:t>
            </a:r>
            <a:r>
              <a:rPr lang="en-US" b="1" dirty="0"/>
              <a:t>and interview data would suggest </a:t>
            </a:r>
            <a:endParaRPr lang="en-US" b="1" dirty="0" smtClean="0"/>
          </a:p>
          <a:p>
            <a:pPr marL="800100" lvl="1" indent="-342900">
              <a:lnSpc>
                <a:spcPts val="2500"/>
              </a:lnSpc>
              <a:buFont typeface="+mj-lt"/>
              <a:buAutoNum type="arabicPeriod" startAt="9"/>
            </a:pPr>
            <a:r>
              <a:rPr lang="en-US" sz="1600" b="1" dirty="0" smtClean="0"/>
              <a:t>Changes </a:t>
            </a:r>
            <a:r>
              <a:rPr lang="en-US" sz="1600" b="1" dirty="0"/>
              <a:t>toward reform-based pedagogy and </a:t>
            </a:r>
            <a:endParaRPr lang="en-US" sz="1600" b="1" dirty="0" smtClean="0"/>
          </a:p>
          <a:p>
            <a:pPr marL="800100" lvl="1" indent="-342900">
              <a:lnSpc>
                <a:spcPts val="2500"/>
              </a:lnSpc>
              <a:buFont typeface="+mj-lt"/>
              <a:buAutoNum type="arabicPeriod" startAt="9"/>
            </a:pPr>
            <a:r>
              <a:rPr lang="en-US" sz="1600" b="1" dirty="0"/>
              <a:t>D</a:t>
            </a:r>
            <a:r>
              <a:rPr lang="en-US" sz="1600" b="1" dirty="0" smtClean="0"/>
              <a:t>eeper </a:t>
            </a:r>
            <a:r>
              <a:rPr lang="en-US" sz="1600" b="1" dirty="0"/>
              <a:t>understandings of mathematical concepts</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822739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 calcmode="lin" valueType="num">
                                      <p:cBhvr>
                                        <p:cTn id="12"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2">
                                            <p:txEl>
                                              <p:pRg st="8" end="8"/>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 calcmode="lin" valueType="num">
                                      <p:cBhvr>
                                        <p:cTn id="17"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19" dur="500"/>
                                        <p:tgtEl>
                                          <p:spTgt spid="2">
                                            <p:txEl>
                                              <p:pRg st="10" end="10"/>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2">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2">
                                            <p:txEl>
                                              <p:pRg st="3" end="3"/>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5" dur="500"/>
                                        <p:tgtEl>
                                          <p:spTgt spid="2">
                                            <p:txEl>
                                              <p:pRg st="4" end="4"/>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9" dur="500"/>
                                        <p:tgtEl>
                                          <p:spTgt spid="2">
                                            <p:txEl>
                                              <p:pRg st="5" end="5"/>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additive="base">
                                        <p:cTn id="42"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43" dur="500"/>
                                        <p:tgtEl>
                                          <p:spTgt spid="2">
                                            <p:txEl>
                                              <p:pRg st="6" end="6"/>
                                            </p:txEl>
                                          </p:spTgt>
                                        </p:tgtEl>
                                      </p:cBhvr>
                                    </p:animEffect>
                                  </p:childTnLst>
                                </p:cTn>
                              </p:par>
                              <p:par>
                                <p:cTn id="44" presetID="12" presetClass="entr" presetSubtype="4"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calcmode="lin" valueType="num">
                                      <p:cBhvr additive="base">
                                        <p:cTn id="46"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47" dur="500"/>
                                        <p:tgtEl>
                                          <p:spTgt spid="2">
                                            <p:txEl>
                                              <p:pRg st="7" end="7"/>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 calcmode="lin" valueType="num">
                                      <p:cBhvr additive="base">
                                        <p:cTn id="50"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51" dur="500"/>
                                        <p:tgtEl>
                                          <p:spTgt spid="2">
                                            <p:txEl>
                                              <p:pRg st="9" end="9"/>
                                            </p:txEl>
                                          </p:spTgt>
                                        </p:tgtEl>
                                      </p:cBhvr>
                                    </p:animEffect>
                                  </p:childTnLst>
                                </p:cTn>
                              </p:par>
                              <p:par>
                                <p:cTn id="52" presetID="12" presetClass="entr" presetSubtype="4" fill="hold" nodeType="with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 calcmode="lin" valueType="num">
                                      <p:cBhvr additive="base">
                                        <p:cTn id="54" dur="500"/>
                                        <p:tgtEl>
                                          <p:spTgt spid="2">
                                            <p:txEl>
                                              <p:pRg st="11" end="11"/>
                                            </p:txEl>
                                          </p:spTgt>
                                        </p:tgtEl>
                                        <p:attrNameLst>
                                          <p:attrName>ppt_y</p:attrName>
                                        </p:attrNameLst>
                                      </p:cBhvr>
                                      <p:tavLst>
                                        <p:tav tm="0">
                                          <p:val>
                                            <p:strVal val="#ppt_y+#ppt_h*1.125000"/>
                                          </p:val>
                                        </p:tav>
                                        <p:tav tm="100000">
                                          <p:val>
                                            <p:strVal val="#ppt_y"/>
                                          </p:val>
                                        </p:tav>
                                      </p:tavLst>
                                    </p:anim>
                                    <p:animEffect transition="in" filter="wipe(up)">
                                      <p:cBhvr>
                                        <p:cTn id="55" dur="500"/>
                                        <p:tgtEl>
                                          <p:spTgt spid="2">
                                            <p:txEl>
                                              <p:pRg st="11" end="11"/>
                                            </p:txEl>
                                          </p:spTgt>
                                        </p:tgtEl>
                                      </p:cBhvr>
                                    </p:animEffect>
                                  </p:childTnLst>
                                </p:cTn>
                              </p:par>
                              <p:par>
                                <p:cTn id="56" presetID="12" presetClass="entr" presetSubtype="4" fill="hold" nodeType="withEffect">
                                  <p:stCondLst>
                                    <p:cond delay="0"/>
                                  </p:stCondLst>
                                  <p:childTnLst>
                                    <p:set>
                                      <p:cBhvr>
                                        <p:cTn id="57" dur="1" fill="hold">
                                          <p:stCondLst>
                                            <p:cond delay="0"/>
                                          </p:stCondLst>
                                        </p:cTn>
                                        <p:tgtEl>
                                          <p:spTgt spid="2">
                                            <p:txEl>
                                              <p:pRg st="12" end="12"/>
                                            </p:txEl>
                                          </p:spTgt>
                                        </p:tgtEl>
                                        <p:attrNameLst>
                                          <p:attrName>style.visibility</p:attrName>
                                        </p:attrNameLst>
                                      </p:cBhvr>
                                      <p:to>
                                        <p:strVal val="visible"/>
                                      </p:to>
                                    </p:set>
                                    <p:anim calcmode="lin" valueType="num">
                                      <p:cBhvr additive="base">
                                        <p:cTn id="58" dur="500"/>
                                        <p:tgtEl>
                                          <p:spTgt spid="2">
                                            <p:txEl>
                                              <p:pRg st="12" end="12"/>
                                            </p:txEl>
                                          </p:spTgt>
                                        </p:tgtEl>
                                        <p:attrNameLst>
                                          <p:attrName>ppt_y</p:attrName>
                                        </p:attrNameLst>
                                      </p:cBhvr>
                                      <p:tavLst>
                                        <p:tav tm="0">
                                          <p:val>
                                            <p:strVal val="#ppt_y+#ppt_h*1.125000"/>
                                          </p:val>
                                        </p:tav>
                                        <p:tav tm="100000">
                                          <p:val>
                                            <p:strVal val="#ppt_y"/>
                                          </p:val>
                                        </p:tav>
                                      </p:tavLst>
                                    </p:anim>
                                    <p:animEffect transition="in" filter="wipe(up)">
                                      <p:cBhvr>
                                        <p:cTn id="5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Method</a:t>
            </a:r>
            <a:endParaRPr lang="en-US" sz="2800" b="1" dirty="0"/>
          </a:p>
        </p:txBody>
      </p:sp>
      <p:sp>
        <p:nvSpPr>
          <p:cNvPr id="2" name="TextBox 1"/>
          <p:cNvSpPr txBox="1"/>
          <p:nvPr/>
        </p:nvSpPr>
        <p:spPr>
          <a:xfrm>
            <a:off x="0" y="1295400"/>
            <a:ext cx="9144000" cy="4778231"/>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t>Participants (spanning three cohorts)</a:t>
            </a:r>
          </a:p>
          <a:p>
            <a:pPr marL="285750" indent="-285750">
              <a:lnSpc>
                <a:spcPct val="150000"/>
              </a:lnSpc>
              <a:buFont typeface="Arial" pitchFamily="34" charset="0"/>
              <a:buChar char="•"/>
            </a:pPr>
            <a:endParaRPr lang="en-US" sz="1500" b="1" dirty="0"/>
          </a:p>
          <a:p>
            <a:pPr marL="285750" indent="-285750">
              <a:lnSpc>
                <a:spcPct val="150000"/>
              </a:lnSpc>
              <a:buFont typeface="Arial" pitchFamily="34" charset="0"/>
              <a:buChar char="•"/>
            </a:pPr>
            <a:endParaRPr lang="en-US" sz="1500" b="1" dirty="0" smtClean="0"/>
          </a:p>
          <a:p>
            <a:pPr marL="742950" lvl="1" indent="-285750">
              <a:lnSpc>
                <a:spcPct val="150000"/>
              </a:lnSpc>
              <a:buFont typeface="Arial" pitchFamily="34" charset="0"/>
              <a:buChar char="•"/>
            </a:pPr>
            <a:endParaRPr lang="en-US" sz="1500" b="1" dirty="0" smtClean="0">
              <a:solidFill>
                <a:prstClr val="black"/>
              </a:solidFill>
              <a:ea typeface="Calibri"/>
              <a:cs typeface="Times New Roman"/>
            </a:endParaRPr>
          </a:p>
          <a:p>
            <a:pPr marL="742950" lvl="1" indent="-285750">
              <a:lnSpc>
                <a:spcPct val="150000"/>
              </a:lnSpc>
              <a:buFont typeface="Arial" pitchFamily="34" charset="0"/>
              <a:buChar char="•"/>
            </a:pPr>
            <a:endParaRPr lang="en-US" sz="1500" b="1" dirty="0">
              <a:solidFill>
                <a:prstClr val="black"/>
              </a:solidFill>
              <a:ea typeface="Calibri"/>
              <a:cs typeface="Times New Roman"/>
            </a:endParaRPr>
          </a:p>
          <a:p>
            <a:pPr marL="742950" lvl="1" indent="-285750">
              <a:lnSpc>
                <a:spcPct val="150000"/>
              </a:lnSpc>
              <a:buFont typeface="Arial" pitchFamily="34" charset="0"/>
              <a:buChar char="•"/>
            </a:pPr>
            <a:endParaRPr lang="en-US" sz="1500" b="1" dirty="0" smtClean="0">
              <a:solidFill>
                <a:prstClr val="black"/>
              </a:solidFill>
              <a:ea typeface="Calibri"/>
              <a:cs typeface="Times New Roman"/>
            </a:endParaRPr>
          </a:p>
          <a:p>
            <a:pPr marL="742950" lvl="1" indent="-285750">
              <a:lnSpc>
                <a:spcPct val="150000"/>
              </a:lnSpc>
              <a:buFont typeface="Arial" pitchFamily="34" charset="0"/>
              <a:buChar char="•"/>
            </a:pPr>
            <a:endParaRPr lang="en-US" sz="1500" b="1" dirty="0">
              <a:solidFill>
                <a:prstClr val="black"/>
              </a:solidFill>
              <a:ea typeface="Calibri"/>
              <a:cs typeface="Times New Roman"/>
            </a:endParaRPr>
          </a:p>
          <a:p>
            <a:pPr marL="742950" lvl="1" indent="-285750">
              <a:lnSpc>
                <a:spcPct val="150000"/>
              </a:lnSpc>
              <a:buFont typeface="Arial" pitchFamily="34" charset="0"/>
              <a:buChar char="•"/>
            </a:pPr>
            <a:endParaRPr lang="en-US" sz="1500" b="1" dirty="0" smtClean="0">
              <a:solidFill>
                <a:prstClr val="black"/>
              </a:solidFill>
              <a:ea typeface="Calibri"/>
              <a:cs typeface="Times New Roman"/>
            </a:endParaRPr>
          </a:p>
          <a:p>
            <a:pPr marL="742950" lvl="1" indent="-285750">
              <a:lnSpc>
                <a:spcPct val="150000"/>
              </a:lnSpc>
              <a:buFont typeface="Arial" pitchFamily="34" charset="0"/>
              <a:buChar char="•"/>
            </a:pPr>
            <a:endParaRPr lang="en-US" sz="1600" b="1" dirty="0">
              <a:solidFill>
                <a:prstClr val="black"/>
              </a:solidFill>
              <a:ea typeface="Calibri"/>
              <a:cs typeface="Times New Roman"/>
            </a:endParaRPr>
          </a:p>
          <a:p>
            <a:pPr marL="742950" lvl="1" indent="-285750">
              <a:lnSpc>
                <a:spcPct val="150000"/>
              </a:lnSpc>
              <a:buFont typeface="Arial" pitchFamily="34" charset="0"/>
              <a:buChar char="•"/>
            </a:pPr>
            <a:r>
              <a:rPr lang="en-US" sz="1600" b="1" dirty="0" smtClean="0">
                <a:solidFill>
                  <a:prstClr val="black"/>
                </a:solidFill>
                <a:ea typeface="Calibri"/>
                <a:cs typeface="Times New Roman"/>
              </a:rPr>
              <a:t>Due to low sample size for within subjects analyses, pre/post data were assessed using independent samples </a:t>
            </a:r>
            <a:r>
              <a:rPr lang="en-US" sz="1600" b="1" i="1" dirty="0" smtClean="0">
                <a:solidFill>
                  <a:prstClr val="black"/>
                </a:solidFill>
                <a:ea typeface="Calibri"/>
                <a:cs typeface="Times New Roman"/>
              </a:rPr>
              <a:t>t</a:t>
            </a:r>
            <a:r>
              <a:rPr lang="en-US" sz="1600" b="1" dirty="0" smtClean="0">
                <a:solidFill>
                  <a:prstClr val="black"/>
                </a:solidFill>
                <a:ea typeface="Calibri"/>
                <a:cs typeface="Times New Roman"/>
              </a:rPr>
              <a:t> tests</a:t>
            </a:r>
          </a:p>
          <a:p>
            <a:pPr marL="1200150" lvl="2" indent="-285750">
              <a:lnSpc>
                <a:spcPct val="150000"/>
              </a:lnSpc>
              <a:buFont typeface="Arial" pitchFamily="34" charset="0"/>
              <a:buChar char="•"/>
            </a:pPr>
            <a:r>
              <a:rPr lang="en-US" sz="1600" b="1" dirty="0" smtClean="0">
                <a:solidFill>
                  <a:prstClr val="black"/>
                </a:solidFill>
                <a:ea typeface="Calibri"/>
                <a:cs typeface="Times New Roman"/>
              </a:rPr>
              <a:t>No </a:t>
            </a:r>
            <a:r>
              <a:rPr lang="en-US" sz="1600" b="1" dirty="0">
                <a:solidFill>
                  <a:prstClr val="black"/>
                </a:solidFill>
                <a:ea typeface="Calibri"/>
                <a:cs typeface="Times New Roman"/>
              </a:rPr>
              <a:t>differences (one-way ANOVA; p &gt; .05) occurred among cohorts </a:t>
            </a:r>
            <a:r>
              <a:rPr lang="en-US" sz="1600" b="1" dirty="0" smtClean="0">
                <a:solidFill>
                  <a:prstClr val="black"/>
                </a:solidFill>
                <a:ea typeface="Calibri"/>
                <a:cs typeface="Times New Roman"/>
              </a:rPr>
              <a:t>for:</a:t>
            </a:r>
          </a:p>
          <a:p>
            <a:pPr marL="1657350" lvl="3" indent="-285750">
              <a:lnSpc>
                <a:spcPct val="150000"/>
              </a:lnSpc>
              <a:buFont typeface="Arial" pitchFamily="34" charset="0"/>
              <a:buChar char="•"/>
            </a:pPr>
            <a:r>
              <a:rPr lang="en-US" sz="1600" dirty="0" smtClean="0">
                <a:solidFill>
                  <a:prstClr val="black"/>
                </a:solidFill>
                <a:ea typeface="Calibri"/>
                <a:cs typeface="Times New Roman"/>
              </a:rPr>
              <a:t>Age, grade-level taught, or total </a:t>
            </a:r>
            <a:r>
              <a:rPr lang="en-US" sz="1600" dirty="0">
                <a:solidFill>
                  <a:prstClr val="black"/>
                </a:solidFill>
                <a:ea typeface="Calibri"/>
                <a:cs typeface="Times New Roman"/>
              </a:rPr>
              <a:t>years teaching math</a:t>
            </a:r>
            <a:endParaRPr lang="en-US" sz="1600" dirty="0" smtClean="0">
              <a:solidFill>
                <a:prstClr val="black"/>
              </a:solidFill>
              <a:ea typeface="Calibri"/>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019050444"/>
              </p:ext>
            </p:extLst>
          </p:nvPr>
        </p:nvGraphicFramePr>
        <p:xfrm>
          <a:off x="457200" y="1828800"/>
          <a:ext cx="8229601" cy="2734056"/>
        </p:xfrm>
        <a:graphic>
          <a:graphicData uri="http://schemas.openxmlformats.org/drawingml/2006/table">
            <a:tbl>
              <a:tblPr firstRow="1" firstCol="1" bandRow="1"/>
              <a:tblGrid>
                <a:gridCol w="460948"/>
                <a:gridCol w="2930577"/>
                <a:gridCol w="1209207"/>
                <a:gridCol w="1209831"/>
                <a:gridCol w="1209207"/>
                <a:gridCol w="1209831"/>
              </a:tblGrid>
              <a:tr h="413729">
                <a:tc gridSpan="6">
                  <a:txBody>
                    <a:bodyPr/>
                    <a:lstStyle/>
                    <a:p>
                      <a:pPr marL="0" marR="0">
                        <a:lnSpc>
                          <a:spcPct val="115000"/>
                        </a:lnSpc>
                        <a:spcBef>
                          <a:spcPts val="0"/>
                        </a:spcBef>
                        <a:spcAft>
                          <a:spcPts val="0"/>
                        </a:spcAft>
                      </a:pPr>
                      <a:r>
                        <a:rPr lang="en-US" sz="1200" dirty="0">
                          <a:effectLst/>
                          <a:latin typeface="Times New Roman"/>
                          <a:ea typeface="Calibri"/>
                        </a:rPr>
                        <a:t>Table </a:t>
                      </a:r>
                      <a:r>
                        <a:rPr lang="en-US" sz="1200" dirty="0" smtClean="0">
                          <a:effectLst/>
                          <a:latin typeface="Times New Roman"/>
                          <a:ea typeface="Calibri"/>
                        </a:rPr>
                        <a:t>1</a:t>
                      </a:r>
                      <a:endParaRPr lang="en-US" sz="1200" dirty="0">
                        <a:effectLst/>
                        <a:latin typeface="Times New Roman"/>
                        <a:ea typeface="Calibri"/>
                      </a:endParaRPr>
                    </a:p>
                    <a:p>
                      <a:pPr marL="0" marR="0">
                        <a:lnSpc>
                          <a:spcPct val="115000"/>
                        </a:lnSpc>
                        <a:spcBef>
                          <a:spcPts val="0"/>
                        </a:spcBef>
                        <a:spcAft>
                          <a:spcPts val="0"/>
                        </a:spcAft>
                      </a:pPr>
                      <a:r>
                        <a:rPr lang="en-US" sz="1200" i="1" dirty="0">
                          <a:effectLst/>
                          <a:latin typeface="Times New Roman"/>
                          <a:ea typeface="Calibri"/>
                        </a:rPr>
                        <a:t>Participant Demographic Data</a:t>
                      </a:r>
                      <a:endParaRPr lang="en-US" sz="1200" dirty="0">
                        <a:effectLst/>
                        <a:latin typeface="Times New Roman"/>
                        <a:ea typeface="Calibri"/>
                      </a:endParaRPr>
                    </a:p>
                  </a:txBody>
                  <a:tcPr marL="67456" marR="6745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864">
                <a:tc>
                  <a:txBody>
                    <a:bodyPr/>
                    <a:lstStyle/>
                    <a:p>
                      <a:pPr marL="0" marR="0">
                        <a:lnSpc>
                          <a:spcPct val="115000"/>
                        </a:lnSpc>
                        <a:spcBef>
                          <a:spcPts val="0"/>
                        </a:spcBef>
                        <a:spcAft>
                          <a:spcPts val="0"/>
                        </a:spcAft>
                      </a:pPr>
                      <a:r>
                        <a:rPr lang="en-US" sz="1200">
                          <a:effectLst/>
                          <a:latin typeface="Times New Roman"/>
                          <a:ea typeface="Calibri"/>
                        </a:rPr>
                        <a:t> </a:t>
                      </a:r>
                    </a:p>
                  </a:txBody>
                  <a:tcPr marL="67456" marR="674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effectLst/>
                          <a:latin typeface="Times New Roman"/>
                          <a:ea typeface="Calibri"/>
                        </a:rPr>
                        <a:t> </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Times New Roman"/>
                          <a:ea typeface="Calibri"/>
                        </a:rPr>
                        <a:t>Full </a:t>
                      </a:r>
                      <a:r>
                        <a:rPr lang="en-US" sz="1200" dirty="0" smtClean="0">
                          <a:effectLst/>
                          <a:latin typeface="Times New Roman"/>
                          <a:ea typeface="Calibri"/>
                        </a:rPr>
                        <a:t>Dataset</a:t>
                      </a:r>
                      <a:endParaRPr lang="en-US" sz="1200" dirty="0">
                        <a:effectLst/>
                        <a:latin typeface="Times New Roman"/>
                        <a:ea typeface="Calibri"/>
                      </a:endParaRP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a:ea typeface="Calibri"/>
                        </a:rPr>
                        <a:t>Survey Only</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Times New Roman"/>
                          <a:ea typeface="Calibri"/>
                        </a:rPr>
                        <a:t>Observation Only</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Times New Roman"/>
                          <a:ea typeface="Calibri"/>
                        </a:rPr>
                        <a:t>Interview Only</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a:txBody>
                    <a:bodyPr/>
                    <a:lstStyle/>
                    <a:p>
                      <a:pPr marL="0" marR="0">
                        <a:lnSpc>
                          <a:spcPct val="115000"/>
                        </a:lnSpc>
                        <a:spcBef>
                          <a:spcPts val="0"/>
                        </a:spcBef>
                        <a:spcAft>
                          <a:spcPts val="0"/>
                        </a:spcAft>
                      </a:pPr>
                      <a:r>
                        <a:rPr lang="en-US" sz="1200">
                          <a:effectLst/>
                          <a:latin typeface="Times New Roman"/>
                          <a:ea typeface="Calibri"/>
                        </a:rPr>
                        <a:t>Pre</a:t>
                      </a:r>
                    </a:p>
                  </a:txBody>
                  <a:tcPr marL="67456" marR="6745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nSpc>
                          <a:spcPct val="115000"/>
                        </a:lnSpc>
                        <a:spcBef>
                          <a:spcPts val="0"/>
                        </a:spcBef>
                        <a:spcAft>
                          <a:spcPts val="0"/>
                        </a:spcAft>
                      </a:pPr>
                      <a:r>
                        <a:rPr lang="en-US" sz="1200" i="1" dirty="0">
                          <a:effectLst/>
                          <a:latin typeface="Times New Roman"/>
                          <a:ea typeface="Calibri"/>
                        </a:rPr>
                        <a:t>N</a:t>
                      </a:r>
                      <a:r>
                        <a:rPr lang="en-US" sz="1200" dirty="0">
                          <a:effectLst/>
                          <a:latin typeface="Times New Roman"/>
                          <a:ea typeface="Calibri"/>
                        </a:rPr>
                        <a:t> (</a:t>
                      </a:r>
                      <a:r>
                        <a:rPr lang="en-US" sz="1200" dirty="0" err="1">
                          <a:effectLst/>
                          <a:latin typeface="Times New Roman"/>
                          <a:ea typeface="Calibri"/>
                        </a:rPr>
                        <a:t>Male:Female</a:t>
                      </a:r>
                      <a:r>
                        <a:rPr lang="en-US" sz="1200" dirty="0">
                          <a:effectLst/>
                          <a:latin typeface="Times New Roman"/>
                          <a:ea typeface="Calibri"/>
                        </a:rPr>
                        <a:t>)</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52 (10:42)</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52 (10:42)</a:t>
                      </a:r>
                    </a:p>
                    <a:p>
                      <a:pPr marL="0" marR="0" algn="ctr">
                        <a:lnSpc>
                          <a:spcPct val="115000"/>
                        </a:lnSpc>
                        <a:spcBef>
                          <a:spcPts val="0"/>
                        </a:spcBef>
                        <a:spcAft>
                          <a:spcPts val="0"/>
                        </a:spcAft>
                      </a:pPr>
                      <a:r>
                        <a:rPr lang="en-US" sz="1200">
                          <a:effectLst/>
                          <a:latin typeface="Times New Roman"/>
                          <a:ea typeface="Calibri"/>
                        </a:rPr>
                        <a:t>29 (5:24)</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34 (7:27)</a:t>
                      </a:r>
                    </a:p>
                    <a:p>
                      <a:pPr marL="0" marR="0" algn="ctr">
                        <a:lnSpc>
                          <a:spcPct val="115000"/>
                        </a:lnSpc>
                        <a:spcBef>
                          <a:spcPts val="0"/>
                        </a:spcBef>
                        <a:spcAft>
                          <a:spcPts val="0"/>
                        </a:spcAft>
                      </a:pPr>
                      <a:r>
                        <a:rPr lang="en-US" sz="1200">
                          <a:effectLst/>
                          <a:latin typeface="Times New Roman"/>
                          <a:ea typeface="Calibri"/>
                        </a:rPr>
                        <a:t>23 (4:19)</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34 (7:27)</a:t>
                      </a:r>
                    </a:p>
                    <a:p>
                      <a:pPr marL="0" marR="0" algn="ctr">
                        <a:lnSpc>
                          <a:spcPct val="115000"/>
                        </a:lnSpc>
                        <a:spcBef>
                          <a:spcPts val="0"/>
                        </a:spcBef>
                        <a:spcAft>
                          <a:spcPts val="0"/>
                        </a:spcAft>
                      </a:pPr>
                      <a:r>
                        <a:rPr lang="en-US" sz="1200">
                          <a:effectLst/>
                          <a:latin typeface="Times New Roman"/>
                          <a:ea typeface="Calibri"/>
                        </a:rPr>
                        <a:t>23 (4:19)</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a:txBody>
                    <a:bodyPr/>
                    <a:lstStyle/>
                    <a:p>
                      <a:pPr marL="0" marR="0">
                        <a:lnSpc>
                          <a:spcPct val="115000"/>
                        </a:lnSpc>
                        <a:spcBef>
                          <a:spcPts val="0"/>
                        </a:spcBef>
                        <a:spcAft>
                          <a:spcPts val="0"/>
                        </a:spcAft>
                      </a:pPr>
                      <a:r>
                        <a:rPr lang="en-US" sz="1200">
                          <a:effectLst/>
                          <a:latin typeface="Times New Roman"/>
                          <a:ea typeface="Calibri"/>
                        </a:rPr>
                        <a:t>Post</a:t>
                      </a:r>
                    </a:p>
                  </a:txBody>
                  <a:tcPr marL="67456" marR="67456"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06864">
                <a:tc>
                  <a:txBody>
                    <a:bodyPr/>
                    <a:lstStyle/>
                    <a:p>
                      <a:pPr marL="0" marR="0">
                        <a:lnSpc>
                          <a:spcPct val="115000"/>
                        </a:lnSpc>
                        <a:spcBef>
                          <a:spcPts val="0"/>
                        </a:spcBef>
                        <a:spcAft>
                          <a:spcPts val="0"/>
                        </a:spcAft>
                      </a:pPr>
                      <a:r>
                        <a:rPr lang="en-US" sz="1200">
                          <a:effectLst/>
                          <a:latin typeface="Times New Roman"/>
                          <a:ea typeface="Calibri"/>
                        </a:rPr>
                        <a:t>Pre</a:t>
                      </a:r>
                    </a:p>
                  </a:txBody>
                  <a:tcPr marL="67456" marR="6745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nSpc>
                          <a:spcPct val="115000"/>
                        </a:lnSpc>
                        <a:spcBef>
                          <a:spcPts val="0"/>
                        </a:spcBef>
                        <a:spcAft>
                          <a:spcPts val="0"/>
                        </a:spcAft>
                      </a:pPr>
                      <a:r>
                        <a:rPr lang="en-US" sz="1200">
                          <a:effectLst/>
                          <a:latin typeface="Times New Roman"/>
                          <a:ea typeface="Calibri"/>
                        </a:rPr>
                        <a:t>Age Range (years; </a:t>
                      </a:r>
                      <a:r>
                        <a:rPr lang="en-US" sz="1200" i="1">
                          <a:effectLst/>
                          <a:latin typeface="Times New Roman"/>
                          <a:ea typeface="Calibri"/>
                        </a:rPr>
                        <a:t>M</a:t>
                      </a:r>
                      <a:r>
                        <a:rPr lang="en-US" sz="1200">
                          <a:effectLst/>
                          <a:latin typeface="Times New Roman"/>
                          <a:ea typeface="Calibri"/>
                        </a:rPr>
                        <a:t>, </a:t>
                      </a:r>
                      <a:r>
                        <a:rPr lang="en-US" sz="1200" i="1">
                          <a:effectLst/>
                          <a:latin typeface="Times New Roman"/>
                          <a:ea typeface="Calibri"/>
                        </a:rPr>
                        <a:t>SD</a:t>
                      </a:r>
                      <a:r>
                        <a:rPr lang="en-US" sz="1200">
                          <a:effectLst/>
                          <a:latin typeface="Times New Roman"/>
                          <a:ea typeface="Calibri"/>
                        </a:rPr>
                        <a:t>)</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23 – 62 (40, 11)</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23 – 62 (40, 11)</a:t>
                      </a:r>
                    </a:p>
                    <a:p>
                      <a:pPr marL="0" marR="0" algn="ctr">
                        <a:lnSpc>
                          <a:spcPct val="115000"/>
                        </a:lnSpc>
                        <a:spcBef>
                          <a:spcPts val="0"/>
                        </a:spcBef>
                        <a:spcAft>
                          <a:spcPts val="0"/>
                        </a:spcAft>
                      </a:pPr>
                      <a:r>
                        <a:rPr lang="en-US" sz="1200">
                          <a:effectLst/>
                          <a:latin typeface="Times New Roman"/>
                          <a:ea typeface="Calibri"/>
                        </a:rPr>
                        <a:t>24 – 55 (39, 11)</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23 – 62 (41, 11)</a:t>
                      </a:r>
                    </a:p>
                    <a:p>
                      <a:pPr marL="0" marR="0" algn="ctr">
                        <a:lnSpc>
                          <a:spcPct val="115000"/>
                        </a:lnSpc>
                        <a:spcBef>
                          <a:spcPts val="0"/>
                        </a:spcBef>
                        <a:spcAft>
                          <a:spcPts val="0"/>
                        </a:spcAft>
                      </a:pPr>
                      <a:r>
                        <a:rPr lang="en-US" sz="1200">
                          <a:effectLst/>
                          <a:latin typeface="Times New Roman"/>
                          <a:ea typeface="Calibri"/>
                        </a:rPr>
                        <a:t>25 – 54 (40, 10)</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23 – 62 (41, 11)</a:t>
                      </a:r>
                    </a:p>
                    <a:p>
                      <a:pPr marL="0" marR="0" algn="ctr">
                        <a:lnSpc>
                          <a:spcPct val="115000"/>
                        </a:lnSpc>
                        <a:spcBef>
                          <a:spcPts val="0"/>
                        </a:spcBef>
                        <a:spcAft>
                          <a:spcPts val="0"/>
                        </a:spcAft>
                      </a:pPr>
                      <a:r>
                        <a:rPr lang="en-US" sz="1200">
                          <a:effectLst/>
                          <a:latin typeface="Times New Roman"/>
                          <a:ea typeface="Calibri"/>
                        </a:rPr>
                        <a:t>25 – 54 (40, 10)</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a:txBody>
                    <a:bodyPr/>
                    <a:lstStyle/>
                    <a:p>
                      <a:pPr marL="0" marR="0">
                        <a:lnSpc>
                          <a:spcPct val="115000"/>
                        </a:lnSpc>
                        <a:spcBef>
                          <a:spcPts val="0"/>
                        </a:spcBef>
                        <a:spcAft>
                          <a:spcPts val="0"/>
                        </a:spcAft>
                      </a:pPr>
                      <a:r>
                        <a:rPr lang="en-US" sz="1200">
                          <a:effectLst/>
                          <a:latin typeface="Times New Roman"/>
                          <a:ea typeface="Calibri"/>
                        </a:rPr>
                        <a:t>Post</a:t>
                      </a:r>
                    </a:p>
                  </a:txBody>
                  <a:tcPr marL="67456" marR="67456"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06864">
                <a:tc>
                  <a:txBody>
                    <a:bodyPr/>
                    <a:lstStyle/>
                    <a:p>
                      <a:pPr marL="0" marR="0">
                        <a:lnSpc>
                          <a:spcPct val="115000"/>
                        </a:lnSpc>
                        <a:spcBef>
                          <a:spcPts val="0"/>
                        </a:spcBef>
                        <a:spcAft>
                          <a:spcPts val="0"/>
                        </a:spcAft>
                      </a:pPr>
                      <a:r>
                        <a:rPr lang="en-US" sz="1200">
                          <a:effectLst/>
                          <a:latin typeface="Times New Roman"/>
                          <a:ea typeface="Calibri"/>
                        </a:rPr>
                        <a:t>Pre</a:t>
                      </a:r>
                    </a:p>
                  </a:txBody>
                  <a:tcPr marL="67456" marR="6745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nSpc>
                          <a:spcPct val="115000"/>
                        </a:lnSpc>
                        <a:spcBef>
                          <a:spcPts val="0"/>
                        </a:spcBef>
                        <a:spcAft>
                          <a:spcPts val="0"/>
                        </a:spcAft>
                      </a:pPr>
                      <a:r>
                        <a:rPr lang="en-US" sz="1200">
                          <a:effectLst/>
                          <a:latin typeface="Times New Roman"/>
                          <a:ea typeface="Calibri"/>
                        </a:rPr>
                        <a:t>Grade Level Range (Median)</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2 – 12 (7.5)</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2 – 12 (7.5)</a:t>
                      </a:r>
                    </a:p>
                    <a:p>
                      <a:pPr marL="0" marR="0" algn="ctr">
                        <a:lnSpc>
                          <a:spcPct val="115000"/>
                        </a:lnSpc>
                        <a:spcBef>
                          <a:spcPts val="0"/>
                        </a:spcBef>
                        <a:spcAft>
                          <a:spcPts val="0"/>
                        </a:spcAft>
                      </a:pPr>
                      <a:r>
                        <a:rPr lang="en-US" sz="1200">
                          <a:effectLst/>
                          <a:latin typeface="Times New Roman"/>
                          <a:ea typeface="Calibri"/>
                        </a:rPr>
                        <a:t>5 – 10 (7.5)</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2 – 12 (7.5)</a:t>
                      </a:r>
                    </a:p>
                    <a:p>
                      <a:pPr marL="0" marR="0" algn="ctr">
                        <a:lnSpc>
                          <a:spcPct val="115000"/>
                        </a:lnSpc>
                        <a:spcBef>
                          <a:spcPts val="0"/>
                        </a:spcBef>
                        <a:spcAft>
                          <a:spcPts val="0"/>
                        </a:spcAft>
                      </a:pPr>
                      <a:r>
                        <a:rPr lang="en-US" sz="1200">
                          <a:effectLst/>
                          <a:latin typeface="Times New Roman"/>
                          <a:ea typeface="Calibri"/>
                        </a:rPr>
                        <a:t>5 – 10 (7.5)</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2 – 12 (7.5)</a:t>
                      </a:r>
                    </a:p>
                    <a:p>
                      <a:pPr marL="0" marR="0" algn="ctr">
                        <a:lnSpc>
                          <a:spcPct val="115000"/>
                        </a:lnSpc>
                        <a:spcBef>
                          <a:spcPts val="0"/>
                        </a:spcBef>
                        <a:spcAft>
                          <a:spcPts val="0"/>
                        </a:spcAft>
                      </a:pPr>
                      <a:r>
                        <a:rPr lang="en-US" sz="1200">
                          <a:effectLst/>
                          <a:latin typeface="Times New Roman"/>
                          <a:ea typeface="Calibri"/>
                        </a:rPr>
                        <a:t>5 – 10 (7.5)</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a:txBody>
                    <a:bodyPr/>
                    <a:lstStyle/>
                    <a:p>
                      <a:pPr marL="0" marR="0">
                        <a:lnSpc>
                          <a:spcPct val="115000"/>
                        </a:lnSpc>
                        <a:spcBef>
                          <a:spcPts val="0"/>
                        </a:spcBef>
                        <a:spcAft>
                          <a:spcPts val="0"/>
                        </a:spcAft>
                      </a:pPr>
                      <a:r>
                        <a:rPr lang="en-US" sz="1200">
                          <a:effectLst/>
                          <a:latin typeface="Times New Roman"/>
                          <a:ea typeface="Calibri"/>
                        </a:rPr>
                        <a:t>Post</a:t>
                      </a:r>
                    </a:p>
                  </a:txBody>
                  <a:tcPr marL="67456" marR="67456"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06864">
                <a:tc>
                  <a:txBody>
                    <a:bodyPr/>
                    <a:lstStyle/>
                    <a:p>
                      <a:pPr marL="0" marR="0">
                        <a:lnSpc>
                          <a:spcPct val="115000"/>
                        </a:lnSpc>
                        <a:spcBef>
                          <a:spcPts val="0"/>
                        </a:spcBef>
                        <a:spcAft>
                          <a:spcPts val="0"/>
                        </a:spcAft>
                      </a:pPr>
                      <a:r>
                        <a:rPr lang="en-US" sz="1200">
                          <a:effectLst/>
                          <a:latin typeface="Times New Roman"/>
                          <a:ea typeface="Calibri"/>
                        </a:rPr>
                        <a:t>Pre</a:t>
                      </a:r>
                    </a:p>
                  </a:txBody>
                  <a:tcPr marL="67456" marR="6745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nSpc>
                          <a:spcPct val="115000"/>
                        </a:lnSpc>
                        <a:spcBef>
                          <a:spcPts val="0"/>
                        </a:spcBef>
                        <a:spcAft>
                          <a:spcPts val="0"/>
                        </a:spcAft>
                      </a:pPr>
                      <a:r>
                        <a:rPr lang="en-US" sz="1200" dirty="0">
                          <a:effectLst/>
                          <a:latin typeface="Times New Roman"/>
                          <a:ea typeface="Calibri"/>
                        </a:rPr>
                        <a:t>Total Years </a:t>
                      </a:r>
                      <a:r>
                        <a:rPr lang="en-US" sz="1200" dirty="0" smtClean="0">
                          <a:effectLst/>
                          <a:latin typeface="Times New Roman"/>
                          <a:ea typeface="Calibri"/>
                        </a:rPr>
                        <a:t>Teaching Math </a:t>
                      </a:r>
                      <a:r>
                        <a:rPr lang="en-US" sz="1200" dirty="0">
                          <a:effectLst/>
                          <a:latin typeface="Times New Roman"/>
                          <a:ea typeface="Calibri"/>
                        </a:rPr>
                        <a:t>Range (</a:t>
                      </a:r>
                      <a:r>
                        <a:rPr lang="en-US" sz="1200" i="1" dirty="0">
                          <a:effectLst/>
                          <a:latin typeface="Times New Roman"/>
                          <a:ea typeface="Calibri"/>
                        </a:rPr>
                        <a:t>M</a:t>
                      </a:r>
                      <a:r>
                        <a:rPr lang="en-US" sz="1200" dirty="0">
                          <a:effectLst/>
                          <a:latin typeface="Times New Roman"/>
                          <a:ea typeface="Calibri"/>
                        </a:rPr>
                        <a:t>, </a:t>
                      </a:r>
                      <a:r>
                        <a:rPr lang="en-US" sz="1200" i="1" dirty="0">
                          <a:effectLst/>
                          <a:latin typeface="Times New Roman"/>
                          <a:ea typeface="Calibri"/>
                        </a:rPr>
                        <a:t>SD</a:t>
                      </a:r>
                      <a:r>
                        <a:rPr lang="en-US" sz="1200" dirty="0">
                          <a:effectLst/>
                          <a:latin typeface="Times New Roman"/>
                          <a:ea typeface="Calibri"/>
                        </a:rPr>
                        <a:t>)</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1 – 33 (11, 8)</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1 – 33 (11, 8)</a:t>
                      </a:r>
                    </a:p>
                    <a:p>
                      <a:pPr marL="0" marR="0" algn="ctr">
                        <a:lnSpc>
                          <a:spcPct val="115000"/>
                        </a:lnSpc>
                        <a:spcBef>
                          <a:spcPts val="0"/>
                        </a:spcBef>
                        <a:spcAft>
                          <a:spcPts val="0"/>
                        </a:spcAft>
                      </a:pPr>
                      <a:r>
                        <a:rPr lang="en-US" sz="1200">
                          <a:effectLst/>
                          <a:latin typeface="Times New Roman"/>
                          <a:ea typeface="Calibri"/>
                        </a:rPr>
                        <a:t>1 – 29 (11, 8)</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1 – 33 (11, 9)</a:t>
                      </a:r>
                    </a:p>
                    <a:p>
                      <a:pPr marL="0" marR="0" algn="ctr">
                        <a:lnSpc>
                          <a:spcPct val="115000"/>
                        </a:lnSpc>
                        <a:spcBef>
                          <a:spcPts val="0"/>
                        </a:spcBef>
                        <a:spcAft>
                          <a:spcPts val="0"/>
                        </a:spcAft>
                      </a:pPr>
                      <a:r>
                        <a:rPr lang="en-US" sz="1200">
                          <a:effectLst/>
                          <a:latin typeface="Times New Roman"/>
                          <a:ea typeface="Calibri"/>
                        </a:rPr>
                        <a:t>1 – 29 (12, 8)</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effectLst/>
                          <a:latin typeface="Times New Roman"/>
                          <a:ea typeface="Calibri"/>
                        </a:rPr>
                        <a:t>1 – 33 (11, 9)</a:t>
                      </a:r>
                    </a:p>
                    <a:p>
                      <a:pPr marL="0" marR="0" algn="ctr">
                        <a:lnSpc>
                          <a:spcPct val="115000"/>
                        </a:lnSpc>
                        <a:spcBef>
                          <a:spcPts val="0"/>
                        </a:spcBef>
                        <a:spcAft>
                          <a:spcPts val="0"/>
                        </a:spcAft>
                      </a:pPr>
                      <a:r>
                        <a:rPr lang="en-US" sz="1200">
                          <a:effectLst/>
                          <a:latin typeface="Times New Roman"/>
                          <a:ea typeface="Calibri"/>
                        </a:rPr>
                        <a:t>1 – 29 (12, 8)</a:t>
                      </a:r>
                    </a:p>
                  </a:txBody>
                  <a:tcPr marL="67456" marR="674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64">
                <a:tc>
                  <a:txBody>
                    <a:bodyPr/>
                    <a:lstStyle/>
                    <a:p>
                      <a:pPr marL="0" marR="0">
                        <a:lnSpc>
                          <a:spcPct val="115000"/>
                        </a:lnSpc>
                        <a:spcBef>
                          <a:spcPts val="0"/>
                        </a:spcBef>
                        <a:spcAft>
                          <a:spcPts val="0"/>
                        </a:spcAft>
                      </a:pPr>
                      <a:r>
                        <a:rPr lang="en-US" sz="1200">
                          <a:effectLst/>
                          <a:latin typeface="Times New Roman"/>
                          <a:ea typeface="Calibri"/>
                        </a:rPr>
                        <a:t>Post</a:t>
                      </a:r>
                    </a:p>
                  </a:txBody>
                  <a:tcPr marL="67456" marR="67456"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06864">
                <a:tc gridSpan="6">
                  <a:txBody>
                    <a:bodyPr/>
                    <a:lstStyle/>
                    <a:p>
                      <a:pPr marL="0" marR="0">
                        <a:lnSpc>
                          <a:spcPct val="115000"/>
                        </a:lnSpc>
                        <a:spcBef>
                          <a:spcPts val="0"/>
                        </a:spcBef>
                        <a:spcAft>
                          <a:spcPts val="0"/>
                        </a:spcAft>
                      </a:pPr>
                      <a:r>
                        <a:rPr lang="en-US" sz="1200" i="1" dirty="0">
                          <a:effectLst/>
                          <a:latin typeface="Times New Roman"/>
                          <a:ea typeface="Calibri"/>
                        </a:rPr>
                        <a:t>Note</a:t>
                      </a:r>
                      <a:r>
                        <a:rPr lang="en-US" sz="1200" i="1" dirty="0" smtClean="0">
                          <a:effectLst/>
                          <a:latin typeface="Times New Roman"/>
                          <a:ea typeface="Calibri"/>
                        </a:rPr>
                        <a:t>.</a:t>
                      </a:r>
                      <a:r>
                        <a:rPr lang="en-US" sz="1200" i="1" baseline="0" dirty="0" smtClean="0">
                          <a:effectLst/>
                          <a:latin typeface="Times New Roman"/>
                          <a:ea typeface="Calibri"/>
                        </a:rPr>
                        <a:t> </a:t>
                      </a:r>
                      <a:r>
                        <a:rPr lang="en-US" sz="1200" i="0" baseline="0" dirty="0" smtClean="0">
                          <a:effectLst/>
                          <a:latin typeface="Times New Roman"/>
                          <a:ea typeface="Calibri"/>
                        </a:rPr>
                        <a:t>Eleven teachers did not complete the MTC program; their data is not included in this presentation.</a:t>
                      </a:r>
                      <a:endParaRPr lang="en-US" sz="1200" dirty="0">
                        <a:effectLst/>
                        <a:latin typeface="Times New Roman"/>
                        <a:ea typeface="Calibri"/>
                      </a:endParaRPr>
                    </a:p>
                  </a:txBody>
                  <a:tcPr marL="67456" marR="67456"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 name="TextBox 10"/>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825962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2" presetClass="entr" presetSubtype="4"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 calcmode="lin" valueType="num">
                                      <p:cBhvr additive="base">
                                        <p:cTn id="17"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
                                            <p:txEl>
                                              <p:pRg st="9" end="9"/>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 calcmode="lin" valueType="num">
                                      <p:cBhvr additive="base">
                                        <p:cTn id="21" dur="500"/>
                                        <p:tgtEl>
                                          <p:spTgt spid="2">
                                            <p:txEl>
                                              <p:pRg st="10" end="1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
                                            <p:txEl>
                                              <p:pRg st="10" end="10"/>
                                            </p:txEl>
                                          </p:spTgt>
                                        </p:tgtEl>
                                      </p:cBhvr>
                                    </p:animEffect>
                                  </p:childTnLst>
                                </p:cTn>
                              </p:par>
                              <p:par>
                                <p:cTn id="23" presetID="2" presetClass="entr" presetSubtype="2"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 calcmode="lin" valueType="num">
                                      <p:cBhvr additive="base">
                                        <p:cTn id="25"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8144084" y="6096001"/>
            <a:ext cx="641144" cy="761999"/>
            <a:chOff x="8144084" y="6096001"/>
            <a:chExt cx="641144" cy="761999"/>
          </a:xfrm>
        </p:grpSpPr>
        <p:sp>
          <p:nvSpPr>
            <p:cNvPr id="26" name="TextBox 25"/>
            <p:cNvSpPr txBox="1"/>
            <p:nvPr/>
          </p:nvSpPr>
          <p:spPr>
            <a:xfrm>
              <a:off x="8362664" y="6172200"/>
              <a:ext cx="304800" cy="369332"/>
            </a:xfrm>
            <a:prstGeom prst="rect">
              <a:avLst/>
            </a:prstGeom>
            <a:solidFill>
              <a:schemeClr val="bg1"/>
            </a:solidFill>
          </p:spPr>
          <p:txBody>
            <a:bodyPr wrap="square" rtlCol="0">
              <a:spAutoFit/>
            </a:bodyPr>
            <a:lstStyle/>
            <a:p>
              <a:endParaRPr lang="en-US" dirty="0"/>
            </a:p>
          </p:txBody>
        </p:sp>
        <p:pic>
          <p:nvPicPr>
            <p:cNvPr id="27" name="Picture 2" descr="P:\Logos\CSTEME logo\csteme_logo.png"/>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8144084" y="6096001"/>
              <a:ext cx="641144" cy="761999"/>
            </a:xfrm>
            <a:prstGeom prst="rect">
              <a:avLst/>
            </a:prstGeom>
            <a:noFill/>
            <a:effectLst>
              <a:innerShdw blurRad="406400" dist="114300" dir="2520000">
                <a:prstClr val="black">
                  <a:alpha val="50000"/>
                </a:prstClr>
              </a:innerShdw>
            </a:effectLst>
          </p:spPr>
        </p:pic>
      </p:gr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59664" l="0" r="100000"/>
                    </a14:imgEffect>
                    <a14:imgEffect>
                      <a14:sharpenSoften amount="-25000"/>
                    </a14:imgEffect>
                  </a14:imgLayer>
                </a14:imgProps>
              </a:ext>
              <a:ext uri="{28A0092B-C50C-407E-A947-70E740481C1C}">
                <a14:useLocalDpi xmlns:a14="http://schemas.microsoft.com/office/drawing/2010/main" val="0"/>
              </a:ext>
            </a:extLst>
          </a:blip>
          <a:srcRect b="42857"/>
          <a:stretch/>
        </p:blipFill>
        <p:spPr bwMode="auto">
          <a:xfrm>
            <a:off x="12577" y="0"/>
            <a:ext cx="9144000" cy="1295400"/>
          </a:xfrm>
          <a:prstGeom prst="rect">
            <a:avLst/>
          </a:prstGeom>
          <a:noFill/>
          <a:ln>
            <a:noFill/>
          </a:ln>
          <a:effectLst>
            <a:outerShdw blurRad="508000" dist="35921" dir="2700000" algn="ctr" rotWithShape="0">
              <a:schemeClr val="bg2">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47339"/>
            <a:ext cx="9144000" cy="1981200"/>
          </a:xfrm>
          <a:prstGeom prst="rect">
            <a:avLst/>
          </a:prstGeom>
          <a:noFill/>
        </p:spPr>
        <p:txBody>
          <a:bodyPr wrap="square" rtlCol="0">
            <a:prstTxWarp prst="textArchUp">
              <a:avLst/>
            </a:prstTxWarp>
            <a:spAutoFit/>
          </a:bodyPr>
          <a:lstStyle/>
          <a:p>
            <a:pPr algn="ctr"/>
            <a:r>
              <a:rPr lang="en-US" sz="2800" b="1" dirty="0" smtClean="0"/>
              <a:t>Method</a:t>
            </a:r>
            <a:endParaRPr lang="en-US" sz="2800" b="1" dirty="0"/>
          </a:p>
        </p:txBody>
      </p:sp>
      <p:sp>
        <p:nvSpPr>
          <p:cNvPr id="2" name="TextBox 1"/>
          <p:cNvSpPr txBox="1"/>
          <p:nvPr/>
        </p:nvSpPr>
        <p:spPr>
          <a:xfrm>
            <a:off x="0" y="1295400"/>
            <a:ext cx="9144000" cy="4662815"/>
          </a:xfrm>
          <a:prstGeom prst="rect">
            <a:avLst/>
          </a:prstGeom>
          <a:noFill/>
        </p:spPr>
        <p:txBody>
          <a:bodyPr wrap="square" rtlCol="0">
            <a:spAutoFit/>
          </a:bodyPr>
          <a:lstStyle/>
          <a:p>
            <a:pPr marL="285750" indent="-285750">
              <a:lnSpc>
                <a:spcPct val="150000"/>
              </a:lnSpc>
              <a:buFont typeface="Arial" pitchFamily="34" charset="0"/>
              <a:buChar char="•"/>
            </a:pPr>
            <a:r>
              <a:rPr lang="en-US" b="1" dirty="0" smtClean="0">
                <a:solidFill>
                  <a:prstClr val="black"/>
                </a:solidFill>
                <a:ea typeface="Calibri"/>
                <a:cs typeface="Times New Roman"/>
              </a:rPr>
              <a:t>Materials and Procedure</a:t>
            </a:r>
            <a:endParaRPr lang="en-US" sz="1600" b="1" dirty="0" smtClean="0">
              <a:solidFill>
                <a:prstClr val="black"/>
              </a:solidFill>
              <a:ea typeface="Calibri"/>
              <a:cs typeface="Times New Roman"/>
            </a:endParaRPr>
          </a:p>
          <a:p>
            <a:pPr marL="742950" lvl="1" indent="-285750">
              <a:lnSpc>
                <a:spcPct val="150000"/>
              </a:lnSpc>
              <a:buFont typeface="Arial" pitchFamily="34" charset="0"/>
              <a:buChar char="•"/>
            </a:pPr>
            <a:r>
              <a:rPr lang="en-US" sz="1600" b="1" dirty="0" smtClean="0">
                <a:solidFill>
                  <a:prstClr val="black"/>
                </a:solidFill>
                <a:ea typeface="Calibri"/>
                <a:cs typeface="Times New Roman"/>
              </a:rPr>
              <a:t>Data were collected with university IRB approval</a:t>
            </a:r>
          </a:p>
          <a:p>
            <a:pPr marL="742950" lvl="1" indent="-285750">
              <a:lnSpc>
                <a:spcPct val="150000"/>
              </a:lnSpc>
              <a:buFont typeface="Arial" pitchFamily="34" charset="0"/>
              <a:buChar char="•"/>
            </a:pPr>
            <a:r>
              <a:rPr lang="en-US" sz="1600" b="1" dirty="0">
                <a:solidFill>
                  <a:prstClr val="black"/>
                </a:solidFill>
                <a:ea typeface="Calibri"/>
                <a:cs typeface="Times New Roman"/>
              </a:rPr>
              <a:t>Participants first </a:t>
            </a:r>
            <a:r>
              <a:rPr lang="en-US" sz="1600" b="1" dirty="0" smtClean="0">
                <a:solidFill>
                  <a:prstClr val="black"/>
                </a:solidFill>
                <a:ea typeface="Calibri"/>
                <a:cs typeface="Times New Roman"/>
              </a:rPr>
              <a:t>completed:</a:t>
            </a:r>
          </a:p>
          <a:p>
            <a:pPr marL="1200150" lvl="2" indent="-285750">
              <a:lnSpc>
                <a:spcPct val="150000"/>
              </a:lnSpc>
              <a:buFont typeface="Arial" pitchFamily="34" charset="0"/>
              <a:buChar char="•"/>
            </a:pPr>
            <a:r>
              <a:rPr lang="en-US" sz="1600" dirty="0" smtClean="0">
                <a:solidFill>
                  <a:prstClr val="black"/>
                </a:solidFill>
                <a:ea typeface="Calibri"/>
                <a:cs typeface="Times New Roman"/>
              </a:rPr>
              <a:t>Informed </a:t>
            </a:r>
            <a:r>
              <a:rPr lang="en-US" sz="1600" dirty="0">
                <a:solidFill>
                  <a:prstClr val="black"/>
                </a:solidFill>
                <a:ea typeface="Calibri"/>
                <a:cs typeface="Times New Roman"/>
              </a:rPr>
              <a:t>consent </a:t>
            </a:r>
            <a:r>
              <a:rPr lang="en-US" sz="1600" dirty="0" smtClean="0">
                <a:solidFill>
                  <a:prstClr val="black"/>
                </a:solidFill>
                <a:ea typeface="Calibri"/>
                <a:cs typeface="Times New Roman"/>
              </a:rPr>
              <a:t>form</a:t>
            </a:r>
          </a:p>
          <a:p>
            <a:pPr marL="1200150" lvl="2" indent="-285750">
              <a:lnSpc>
                <a:spcPct val="150000"/>
              </a:lnSpc>
              <a:buFont typeface="Arial" pitchFamily="34" charset="0"/>
              <a:buChar char="•"/>
            </a:pPr>
            <a:r>
              <a:rPr lang="en-US" sz="1600" dirty="0">
                <a:solidFill>
                  <a:prstClr val="black"/>
                </a:solidFill>
                <a:ea typeface="Calibri"/>
                <a:cs typeface="Times New Roman"/>
              </a:rPr>
              <a:t>D</a:t>
            </a:r>
            <a:r>
              <a:rPr lang="en-US" sz="1600" dirty="0" smtClean="0">
                <a:solidFill>
                  <a:prstClr val="black"/>
                </a:solidFill>
                <a:ea typeface="Calibri"/>
                <a:cs typeface="Times New Roman"/>
              </a:rPr>
              <a:t>emographic information sheet</a:t>
            </a:r>
          </a:p>
          <a:p>
            <a:pPr marL="1200150" lvl="2" indent="-285750">
              <a:lnSpc>
                <a:spcPct val="150000"/>
              </a:lnSpc>
              <a:buFont typeface="Arial" pitchFamily="34" charset="0"/>
              <a:buChar char="•"/>
            </a:pPr>
            <a:r>
              <a:rPr lang="en-US" sz="1600" dirty="0" smtClean="0">
                <a:solidFill>
                  <a:prstClr val="black"/>
                </a:solidFill>
                <a:ea typeface="Calibri"/>
                <a:cs typeface="Times New Roman"/>
              </a:rPr>
              <a:t>Pre-survey – aggregated from:</a:t>
            </a:r>
          </a:p>
          <a:p>
            <a:pPr marL="1657350" lvl="3" indent="-285750">
              <a:lnSpc>
                <a:spcPct val="150000"/>
              </a:lnSpc>
              <a:buFont typeface="Arial" pitchFamily="34" charset="0"/>
              <a:buChar char="•"/>
            </a:pPr>
            <a:r>
              <a:rPr lang="en-US" sz="1400" dirty="0" smtClean="0"/>
              <a:t>Items </a:t>
            </a:r>
            <a:r>
              <a:rPr lang="en-US" sz="1400" dirty="0"/>
              <a:t>from the Local Systemic Change through Teacher Enhancement-Math Questionnaire (</a:t>
            </a:r>
            <a:r>
              <a:rPr lang="en-US" sz="1400" dirty="0" smtClean="0"/>
              <a:t>LSC; Horizon</a:t>
            </a:r>
            <a:r>
              <a:rPr lang="en-US" sz="1400" dirty="0"/>
              <a:t>, 2000) </a:t>
            </a:r>
            <a:endParaRPr lang="en-US" sz="1400" dirty="0" smtClean="0"/>
          </a:p>
          <a:p>
            <a:pPr marL="1657350" lvl="3" indent="-285750">
              <a:lnSpc>
                <a:spcPct val="150000"/>
              </a:lnSpc>
              <a:buFont typeface="Arial" pitchFamily="34" charset="0"/>
              <a:buChar char="•"/>
            </a:pPr>
            <a:r>
              <a:rPr lang="en-US" sz="1400" dirty="0" smtClean="0"/>
              <a:t>Mathematics </a:t>
            </a:r>
            <a:r>
              <a:rPr lang="en-US" sz="1400" dirty="0"/>
              <a:t>Teaching Efficacy Beliefs Instrument </a:t>
            </a:r>
            <a:endParaRPr lang="en-US" sz="1400" dirty="0" smtClean="0"/>
          </a:p>
          <a:p>
            <a:pPr lvl="3" indent="284163">
              <a:lnSpc>
                <a:spcPct val="150000"/>
              </a:lnSpc>
            </a:pPr>
            <a:r>
              <a:rPr lang="en-US" sz="1400" dirty="0" smtClean="0"/>
              <a:t>(</a:t>
            </a:r>
            <a:r>
              <a:rPr lang="en-US" sz="1400" dirty="0"/>
              <a:t>MTEBI; </a:t>
            </a:r>
            <a:r>
              <a:rPr lang="en-US" sz="1400" dirty="0" err="1"/>
              <a:t>Enochs</a:t>
            </a:r>
            <a:r>
              <a:rPr lang="en-US" sz="1400" dirty="0"/>
              <a:t>, Smith, &amp; </a:t>
            </a:r>
            <a:r>
              <a:rPr lang="en-US" sz="1400" dirty="0" err="1"/>
              <a:t>Huinker</a:t>
            </a:r>
            <a:r>
              <a:rPr lang="en-US" sz="1400" dirty="0"/>
              <a:t>, 2000</a:t>
            </a:r>
            <a:r>
              <a:rPr lang="en-US" sz="1400" dirty="0" smtClean="0"/>
              <a:t>)</a:t>
            </a:r>
            <a:endParaRPr lang="en-US" sz="1400" b="1" dirty="0">
              <a:solidFill>
                <a:prstClr val="black"/>
              </a:solidFill>
              <a:cs typeface="Times New Roman"/>
            </a:endParaRPr>
          </a:p>
          <a:p>
            <a:pPr marL="742950" lvl="1" indent="-285750">
              <a:lnSpc>
                <a:spcPct val="150000"/>
              </a:lnSpc>
              <a:buFont typeface="Arial" pitchFamily="34" charset="0"/>
              <a:buChar char="•"/>
            </a:pPr>
            <a:r>
              <a:rPr lang="en-US" sz="1600" b="1" dirty="0" smtClean="0"/>
              <a:t>Pre/post observations </a:t>
            </a:r>
            <a:r>
              <a:rPr lang="en-US" sz="1600" b="1" dirty="0"/>
              <a:t>and </a:t>
            </a:r>
            <a:r>
              <a:rPr lang="en-US" sz="1600" b="1" dirty="0" smtClean="0"/>
              <a:t>interviews were </a:t>
            </a:r>
            <a:r>
              <a:rPr lang="en-US" sz="1600" b="1" dirty="0"/>
              <a:t>collected starting with </a:t>
            </a:r>
            <a:r>
              <a:rPr lang="en-US" sz="1600" b="1" dirty="0" smtClean="0"/>
              <a:t>last year’s cohort</a:t>
            </a:r>
          </a:p>
          <a:p>
            <a:pPr marL="1200150" lvl="2" indent="-285750">
              <a:lnSpc>
                <a:spcPct val="150000"/>
              </a:lnSpc>
              <a:buFont typeface="Arial" pitchFamily="34" charset="0"/>
              <a:buChar char="•"/>
            </a:pPr>
            <a:r>
              <a:rPr lang="en-US" sz="1400" dirty="0"/>
              <a:t>Reformed Teaching Observation Protocol (RTOP; </a:t>
            </a:r>
            <a:r>
              <a:rPr lang="en-US" sz="1400" dirty="0" err="1" smtClean="0"/>
              <a:t>Piburn</a:t>
            </a:r>
            <a:r>
              <a:rPr lang="en-US" sz="1400" dirty="0" smtClean="0"/>
              <a:t> </a:t>
            </a:r>
            <a:r>
              <a:rPr lang="en-US" sz="1400" dirty="0"/>
              <a:t>&amp; Sawada, </a:t>
            </a:r>
            <a:r>
              <a:rPr lang="en-US" sz="1400" dirty="0" smtClean="0"/>
              <a:t>2000)</a:t>
            </a:r>
          </a:p>
          <a:p>
            <a:pPr marL="1200150" lvl="2" indent="-285750">
              <a:lnSpc>
                <a:spcPct val="150000"/>
              </a:lnSpc>
              <a:buFont typeface="Arial" pitchFamily="34" charset="0"/>
              <a:buChar char="•"/>
            </a:pPr>
            <a:r>
              <a:rPr lang="en-US" sz="1400" dirty="0"/>
              <a:t>Teacher Beliefs Interview (TBI; see </a:t>
            </a:r>
            <a:r>
              <a:rPr lang="en-US" sz="1400" dirty="0" err="1"/>
              <a:t>Luft</a:t>
            </a:r>
            <a:r>
              <a:rPr lang="en-US" sz="1400" dirty="0"/>
              <a:t> &amp; </a:t>
            </a:r>
            <a:r>
              <a:rPr lang="en-US" sz="1400" dirty="0" err="1"/>
              <a:t>Roehrig</a:t>
            </a:r>
            <a:r>
              <a:rPr lang="en-US" sz="1400" dirty="0"/>
              <a:t>, </a:t>
            </a:r>
            <a:r>
              <a:rPr lang="en-US" sz="1400" dirty="0" smtClean="0"/>
              <a:t>2007)</a:t>
            </a:r>
          </a:p>
        </p:txBody>
      </p:sp>
      <p:sp>
        <p:nvSpPr>
          <p:cNvPr id="10" name="TextBox 9"/>
          <p:cNvSpPr txBox="1"/>
          <p:nvPr/>
        </p:nvSpPr>
        <p:spPr>
          <a:xfrm>
            <a:off x="3124200" y="6248400"/>
            <a:ext cx="4038600" cy="338554"/>
          </a:xfrm>
          <a:prstGeom prst="rect">
            <a:avLst/>
          </a:prstGeom>
          <a:noFill/>
        </p:spPr>
        <p:txBody>
          <a:bodyPr wrap="square" rtlCol="0">
            <a:spAutoFit/>
          </a:bodyPr>
          <a:lstStyle/>
          <a:p>
            <a:pPr algn="ctr"/>
            <a:r>
              <a:rPr lang="en-US" sz="1600" dirty="0" smtClean="0">
                <a:solidFill>
                  <a:schemeClr val="bg1">
                    <a:lumMod val="85000"/>
                  </a:schemeClr>
                </a:solidFill>
                <a:latin typeface="Times New Roman" pitchFamily="18" charset="0"/>
                <a:cs typeface="Times New Roman" pitchFamily="18" charset="0"/>
              </a:rPr>
              <a:t>Math Teachers’ Circle</a:t>
            </a:r>
            <a:endParaRPr lang="en-US" sz="1600"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55630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 calcmode="lin" valueType="num">
                                      <p:cBhvr additive="base">
                                        <p:cTn id="20" dur="5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6" end="6"/>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 calcmode="lin" valueType="num">
                                      <p:cBhvr additive="base">
                                        <p:cTn id="24"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7" end="7"/>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 calcmode="lin" valueType="num">
                                      <p:cBhvr additive="base">
                                        <p:cTn id="28"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
                                            <p:txEl>
                                              <p:pRg st="8" end="8"/>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 calcmode="lin" valueType="num">
                                      <p:cBhvr additive="base">
                                        <p:cTn id="32"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33" dur="500"/>
                                        <p:tgtEl>
                                          <p:spTgt spid="2">
                                            <p:txEl>
                                              <p:pRg st="9" end="9"/>
                                            </p:txEl>
                                          </p:spTgt>
                                        </p:tgtEl>
                                      </p:cBhvr>
                                    </p:animEffect>
                                  </p:childTnLst>
                                </p:cTn>
                              </p:par>
                              <p:par>
                                <p:cTn id="34" presetID="2" presetClass="entr" presetSubtype="2"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 calcmode="lin" valueType="num">
                                      <p:cBhvr additive="base">
                                        <p:cTn id="40"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
                                            <p:txEl>
                                              <p:pRg st="4" end="4"/>
                                            </p:txEl>
                                          </p:spTgt>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txEl>
                                              <p:pRg st="5" end="5"/>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 calcmode="lin" valueType="num">
                                      <p:cBhvr additive="base">
                                        <p:cTn id="48"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
                                            <p:txEl>
                                              <p:pRg st="10" end="10"/>
                                            </p:txEl>
                                          </p:spTgt>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 calcmode="lin" valueType="num">
                                      <p:cBhvr additive="base">
                                        <p:cTn id="52"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ccs-powerpoint-template-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uccs-powerpoint-template-2011</Template>
  <TotalTime>4710</TotalTime>
  <Words>2419</Words>
  <Application>Microsoft Office PowerPoint</Application>
  <PresentationFormat>On-screen Show (4:3)</PresentationFormat>
  <Paragraphs>371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uccs-powerpoint-template-2011</vt:lpstr>
      <vt:lpstr>An Inquiry into Math Teachers’ Circle: Findings from Two Year-long Cohorts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and Personality Disorder Differences between Male and Female Inmates and Non-Inmates–A Proposal for Research</dc:title>
  <dc:creator>pmarle</dc:creator>
  <cp:lastModifiedBy>lisa decker</cp:lastModifiedBy>
  <cp:revision>270</cp:revision>
  <dcterms:created xsi:type="dcterms:W3CDTF">2011-04-27T22:18:14Z</dcterms:created>
  <dcterms:modified xsi:type="dcterms:W3CDTF">2012-10-31T20:47:48Z</dcterms:modified>
</cp:coreProperties>
</file>